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70" r:id="rId12"/>
    <p:sldId id="271" r:id="rId13"/>
    <p:sldId id="272" r:id="rId14"/>
    <p:sldId id="266" r:id="rId15"/>
    <p:sldId id="268" r:id="rId16"/>
    <p:sldId id="267" r:id="rId17"/>
    <p:sldId id="269" r:id="rId18"/>
    <p:sldId id="273" r:id="rId19"/>
    <p:sldId id="275" r:id="rId20"/>
    <p:sldId id="278" r:id="rId21"/>
    <p:sldId id="279" r:id="rId22"/>
    <p:sldId id="277" r:id="rId23"/>
    <p:sldId id="281" r:id="rId24"/>
    <p:sldId id="282" r:id="rId25"/>
    <p:sldId id="283" r:id="rId26"/>
    <p:sldId id="284" r:id="rId27"/>
  </p:sldIdLst>
  <p:sldSz cx="14630400" cy="8229600"/>
  <p:notesSz cx="8229600" cy="14630400"/>
  <p:embeddedFontLst>
    <p:embeddedFont>
      <p:font typeface="Consolas" panose="020B0609020204030204" pitchFamily="49" charset="0"/>
      <p:regular r:id="rId29"/>
      <p:bold r:id="rId30"/>
      <p:italic r:id="rId31"/>
      <p:boldItalic r:id="rId32"/>
    </p:embeddedFont>
    <p:embeddedFont>
      <p:font typeface="Nunito Light" pitchFamily="2" charset="0"/>
      <p:regular r:id="rId33"/>
      <p:italic r:id="rId34"/>
    </p:embeddedFont>
    <p:embeddedFont>
      <p:font typeface="Nunito Semi Bold" panose="020B0604020202020204" charset="0"/>
      <p:regular r:id="rId35"/>
    </p:embeddedFont>
    <p:embeddedFont>
      <p:font typeface="PT Sans" panose="020B0503020203020204" pitchFamily="3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50" d="100"/>
          <a:sy n="50" d="100"/>
        </p:scale>
        <p:origin x="87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7180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B89BFA-09EA-9B3E-6A8C-7225E30476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3964C4-8D4D-0AFE-4187-AAF0F566D0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061890-DAF6-DB4B-9138-9F8C61213DE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58826F0-090A-436B-1534-7E4DBB734C94}"/>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7842428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C8343-8F84-45AD-37AD-C888219F4C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95A448-5DF7-5F44-15A3-BA61436DD7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F76656-3E59-6585-19F4-6A402F716D3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A30BAD8-FF99-6AF6-5825-E67613B3B448}"/>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7211717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28C2B5-3595-1682-8CD0-E92169580A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6B5E60-A07E-6B4D-C295-2CC9B2A090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59CCAF-B0AA-75C8-7113-4CA28D8177C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2963C32-A019-EDA4-46B1-8802434A0532}"/>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4339069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F32C63-1EEC-6D57-BDF5-0ADD6F7FDC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1DE8AE-D59B-24D2-6E2F-F8BE4BB04A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295824-4998-3535-7673-286FCD06548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E53506B-BB91-7E81-37DC-18D5CCA66B82}"/>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8318390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F39D3D-ED4F-80F5-A7C7-E68CD187CA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012410-F215-E17A-EE6B-E03CD3515A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C75D4B-672A-4E5D-0D69-87A71232C8C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4F2D6C9-6121-15E9-D1C8-2DEF13F8C7EE}"/>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20390039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83F0B-CE6D-D617-E595-BB58D7D4A4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7CCAFC-1B58-BD59-A77E-EA3BEBDFC7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F842D9-9173-9575-F19B-0256366F43A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BAE0CB7-C41E-ABEB-32BE-F2FA024A537C}"/>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7509593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8527B2-D326-BDA3-920C-8C2F4ABE1F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7703AD-7E36-78BE-09E3-B368EA9DCA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785067-F885-7E3B-2378-7F0594EBC81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84B7380-D786-7396-C559-0525FAD317FA}"/>
              </a:ext>
            </a:extLst>
          </p:cNvPr>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6138066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2D80C3-8AD7-404C-D881-0C9658066B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9FD502-F9CC-C7AD-F7AD-BD093B5BFB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C0D99A-F0CC-A1EF-5D30-E71BCB8BB39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41ABC8C-C157-B707-B004-81EBEFFF66F5}"/>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8974192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B9C94E-F996-83C6-63FB-EDAE69AA6A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2B1271-F817-00F7-3435-A1B3D39A11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F67D3B-AE82-6D8A-827C-7071D351638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457FE7F-6D95-E8EB-C002-AAE92FC7BCEB}"/>
              </a:ext>
            </a:extLst>
          </p:cNvPr>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252117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6530F-0A39-6044-426C-5C41CCDC74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4C4E57-443A-551B-06BC-3419521947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123A97-28C3-8CFD-B2E0-38CAD6C6F6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6D83DF3-0812-4F27-4FAF-E3B751025790}"/>
              </a:ext>
            </a:extLst>
          </p:cNvPr>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6363515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7A114D-A1C0-CEEF-6914-B4D04B706E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C9E72C-E1E6-DFCD-21CE-75F85D3FE9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7CEF13-759B-3EBB-D8C4-9992F3527E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AB4B9EA-F7ED-29C3-F466-B28D80A2FB4D}"/>
              </a:ext>
            </a:extLst>
          </p:cNvPr>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5167759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90C0F5-9AE9-5570-BF5C-EE006B15A2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2DCC6D-F5E1-4DEF-891C-E7A0B0314A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DB894E-C87D-7138-9682-1908774C62A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DD5CD0-CA48-5FAA-660C-147C35EE992A}"/>
              </a:ext>
            </a:extLst>
          </p:cNvPr>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24260272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1F4376-F91B-F80B-4F73-B6CABE71BC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A8A99A-D31E-EA25-3655-527C26D230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03B5DA-D5DB-7E21-CE45-1C47177A500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0C7E64-1C6C-FE99-030B-A18C1323D085}"/>
              </a:ext>
            </a:extLst>
          </p:cNvPr>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4277162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userDrawn="1"/>
        </p:nvPicPr>
        <p:blipFill>
          <a:blip r:embed="rId2"/>
          <a:stretch>
            <a:fillRect/>
          </a:stretch>
        </p:blipFill>
        <p:spPr>
          <a:xfrm>
            <a:off x="0" y="0"/>
            <a:ext cx="14630400" cy="8229600"/>
          </a:xfrm>
          <a:prstGeom prst="rect">
            <a:avLst/>
          </a:prstGeom>
        </p:spPr>
      </p:pic>
      <p:sp>
        <p:nvSpPr>
          <p:cNvPr id="3" name="Shape 0"/>
          <p:cNvSpPr/>
          <p:nvPr userDrawn="1"/>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99323" y="2740104"/>
            <a:ext cx="4887754" cy="2749391"/>
          </a:xfrm>
          <a:prstGeom prst="rect">
            <a:avLst/>
          </a:prstGeom>
        </p:spPr>
      </p:pic>
      <p:sp>
        <p:nvSpPr>
          <p:cNvPr id="3" name="Text 0"/>
          <p:cNvSpPr/>
          <p:nvPr/>
        </p:nvSpPr>
        <p:spPr>
          <a:xfrm>
            <a:off x="6324124" y="3391733"/>
            <a:ext cx="5771912" cy="704017"/>
          </a:xfrm>
          <a:prstGeom prst="rect">
            <a:avLst/>
          </a:prstGeom>
          <a:noFill/>
          <a:ln/>
        </p:spPr>
        <p:txBody>
          <a:bodyPr wrap="none" lIns="0" tIns="0" rIns="0" bIns="0" rtlCol="0" anchor="t"/>
          <a:lstStyle/>
          <a:p>
            <a:pPr marL="0" indent="0" algn="l">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Introduction to Jenkins</a:t>
            </a:r>
            <a:endParaRPr lang="en-US" sz="4400" dirty="0"/>
          </a:p>
        </p:txBody>
      </p:sp>
      <p:sp>
        <p:nvSpPr>
          <p:cNvPr id="4" name="Text 1"/>
          <p:cNvSpPr/>
          <p:nvPr/>
        </p:nvSpPr>
        <p:spPr>
          <a:xfrm>
            <a:off x="6324124" y="4454723"/>
            <a:ext cx="7468553" cy="38302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Build foundational knowledge of Jenkins, setup, and first pipeline.</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36289" y="373261"/>
            <a:ext cx="7782778" cy="600312"/>
          </a:xfrm>
          <a:prstGeom prst="rect">
            <a:avLst/>
          </a:prstGeom>
          <a:noFill/>
          <a:ln/>
        </p:spPr>
        <p:txBody>
          <a:bodyPr wrap="none" lIns="0" tIns="0" rIns="0" bIns="0" rtlCol="0" anchor="ctr"/>
          <a:lstStyle/>
          <a:p>
            <a:pPr marL="0" indent="0">
              <a:lnSpc>
                <a:spcPts val="2550"/>
              </a:lnSpc>
              <a:buNone/>
            </a:pPr>
            <a:r>
              <a:rPr lang="en-US" sz="3250" dirty="0">
                <a:solidFill>
                  <a:srgbClr val="00002E"/>
                </a:solidFill>
                <a:latin typeface="Nunito Semi Bold" pitchFamily="34" charset="0"/>
              </a:rPr>
              <a:t>Simple Jenkins Pipeline Example</a:t>
            </a:r>
          </a:p>
        </p:txBody>
      </p:sp>
      <p:sp>
        <p:nvSpPr>
          <p:cNvPr id="3" name="Text 1"/>
          <p:cNvSpPr/>
          <p:nvPr/>
        </p:nvSpPr>
        <p:spPr>
          <a:xfrm>
            <a:off x="482917" y="1080849"/>
            <a:ext cx="13664565" cy="228362"/>
          </a:xfrm>
          <a:prstGeom prst="rect">
            <a:avLst/>
          </a:prstGeom>
          <a:noFill/>
          <a:ln/>
        </p:spPr>
        <p:txBody>
          <a:bodyPr wrap="none" lIns="0" tIns="0" rIns="0" bIns="0" rtlCol="0" anchor="t"/>
          <a:lstStyle/>
          <a:p>
            <a:pPr marL="0" indent="0" algn="l">
              <a:lnSpc>
                <a:spcPts val="1700"/>
              </a:lnSpc>
              <a:buNone/>
            </a:pPr>
            <a:r>
              <a:rPr lang="en-US" sz="1050" dirty="0">
                <a:solidFill>
                  <a:srgbClr val="00002E"/>
                </a:solidFill>
                <a:latin typeface="PT Sans" pitchFamily="34" charset="0"/>
                <a:ea typeface="PT Sans" pitchFamily="34" charset="-122"/>
                <a:cs typeface="PT Sans" pitchFamily="34" charset="-120"/>
              </a:rPr>
              <a:t>Pipelines are defined in a </a:t>
            </a:r>
            <a:r>
              <a:rPr lang="en-US" sz="1050" dirty="0">
                <a:solidFill>
                  <a:srgbClr val="00002E"/>
                </a:solidFill>
                <a:highlight>
                  <a:srgbClr val="E6E6F2"/>
                </a:highlight>
                <a:latin typeface="Consolas" pitchFamily="34" charset="0"/>
                <a:ea typeface="Consolas" pitchFamily="34" charset="-122"/>
                <a:cs typeface="Consolas" pitchFamily="34" charset="-120"/>
              </a:rPr>
              <a:t>Jenkinsfile</a:t>
            </a:r>
            <a:r>
              <a:rPr lang="en-US" sz="1050" dirty="0">
                <a:solidFill>
                  <a:srgbClr val="00002E"/>
                </a:solidFill>
                <a:latin typeface="PT Sans" pitchFamily="34" charset="0"/>
                <a:ea typeface="PT Sans" pitchFamily="34" charset="-122"/>
                <a:cs typeface="PT Sans" pitchFamily="34" charset="-120"/>
              </a:rPr>
              <a:t> stored in your repository, enabling "Pipeline as Code." Here's a basic Declarative Pipeline:</a:t>
            </a:r>
            <a:endParaRPr lang="en-US" sz="1050" dirty="0"/>
          </a:p>
        </p:txBody>
      </p:sp>
      <p:sp>
        <p:nvSpPr>
          <p:cNvPr id="4" name="Shape 2"/>
          <p:cNvSpPr/>
          <p:nvPr/>
        </p:nvSpPr>
        <p:spPr>
          <a:xfrm>
            <a:off x="482917" y="1464469"/>
            <a:ext cx="13664565" cy="4621768"/>
          </a:xfrm>
          <a:prstGeom prst="roundRect">
            <a:avLst>
              <a:gd name="adj" fmla="val 4479"/>
            </a:avLst>
          </a:prstGeom>
          <a:solidFill>
            <a:srgbClr val="E6E6F2"/>
          </a:solidFill>
          <a:ln/>
        </p:spPr>
        <p:txBody>
          <a:bodyPr/>
          <a:lstStyle/>
          <a:p>
            <a:r>
              <a:rPr lang="en-IN" sz="1400" dirty="0"/>
              <a:t>pipeline {</a:t>
            </a:r>
          </a:p>
          <a:p>
            <a:r>
              <a:rPr lang="en-IN" sz="1400" dirty="0"/>
              <a:t>    agent any</a:t>
            </a:r>
          </a:p>
          <a:p>
            <a:r>
              <a:rPr lang="en-IN" sz="1400" dirty="0"/>
              <a:t>    stages {</a:t>
            </a:r>
          </a:p>
          <a:p>
            <a:r>
              <a:rPr lang="en-IN" sz="1400" dirty="0"/>
              <a:t>        stage('Build') {</a:t>
            </a:r>
          </a:p>
          <a:p>
            <a:r>
              <a:rPr lang="en-IN" sz="1400" dirty="0"/>
              <a:t>            steps {</a:t>
            </a:r>
          </a:p>
          <a:p>
            <a:r>
              <a:rPr lang="en-IN" sz="1400" dirty="0"/>
              <a:t>                echo 'Building the application...'</a:t>
            </a:r>
          </a:p>
          <a:p>
            <a:r>
              <a:rPr lang="en-IN" sz="1400" dirty="0"/>
              <a:t>            }</a:t>
            </a:r>
          </a:p>
          <a:p>
            <a:r>
              <a:rPr lang="en-IN" sz="1400" dirty="0"/>
              <a:t>        }</a:t>
            </a:r>
          </a:p>
          <a:p>
            <a:r>
              <a:rPr lang="en-IN" sz="1400" dirty="0"/>
              <a:t>        stage('Test') {</a:t>
            </a:r>
          </a:p>
          <a:p>
            <a:r>
              <a:rPr lang="en-IN" sz="1400" dirty="0"/>
              <a:t>            steps {</a:t>
            </a:r>
          </a:p>
          <a:p>
            <a:r>
              <a:rPr lang="en-IN" sz="1400" dirty="0"/>
              <a:t>                echo 'Running tests...'</a:t>
            </a:r>
          </a:p>
          <a:p>
            <a:r>
              <a:rPr lang="en-IN" sz="1400" dirty="0"/>
              <a:t>            }</a:t>
            </a:r>
          </a:p>
          <a:p>
            <a:r>
              <a:rPr lang="en-IN" sz="1400" dirty="0"/>
              <a:t>        }</a:t>
            </a:r>
          </a:p>
          <a:p>
            <a:r>
              <a:rPr lang="en-IN" sz="1400" dirty="0"/>
              <a:t>        stage('Deploy') {</a:t>
            </a:r>
          </a:p>
          <a:p>
            <a:r>
              <a:rPr lang="en-IN" sz="1400" dirty="0"/>
              <a:t>            steps {</a:t>
            </a:r>
          </a:p>
          <a:p>
            <a:r>
              <a:rPr lang="en-IN" sz="1400" dirty="0"/>
              <a:t>                echo 'Deploying to server...'</a:t>
            </a:r>
          </a:p>
          <a:p>
            <a:r>
              <a:rPr lang="en-IN" sz="1400" dirty="0"/>
              <a:t>            }</a:t>
            </a:r>
          </a:p>
          <a:p>
            <a:r>
              <a:rPr lang="en-IN" sz="1400" dirty="0"/>
              <a:t>        }</a:t>
            </a:r>
          </a:p>
          <a:p>
            <a:r>
              <a:rPr lang="en-IN" sz="1400" dirty="0"/>
              <a:t>    }</a:t>
            </a:r>
          </a:p>
          <a:p>
            <a:r>
              <a:rPr lang="en-IN" sz="1400" dirty="0"/>
              <a:t>}</a:t>
            </a:r>
          </a:p>
        </p:txBody>
      </p:sp>
      <p:sp>
        <p:nvSpPr>
          <p:cNvPr id="7" name="Text 5"/>
          <p:cNvSpPr/>
          <p:nvPr/>
        </p:nvSpPr>
        <p:spPr>
          <a:xfrm>
            <a:off x="482917" y="6241494"/>
            <a:ext cx="13664565" cy="220742"/>
          </a:xfrm>
          <a:prstGeom prst="rect">
            <a:avLst/>
          </a:prstGeom>
          <a:noFill/>
          <a:ln/>
        </p:spPr>
        <p:txBody>
          <a:bodyPr wrap="none" lIns="0" tIns="0" rIns="0" bIns="0" rtlCol="0" anchor="t"/>
          <a:lstStyle/>
          <a:p>
            <a:pPr marL="342900" indent="-342900" algn="l">
              <a:lnSpc>
                <a:spcPts val="1700"/>
              </a:lnSpc>
              <a:buSzPct val="100000"/>
              <a:buChar char="•"/>
            </a:pPr>
            <a:r>
              <a:rPr lang="en-US" sz="1050" dirty="0">
                <a:solidFill>
                  <a:srgbClr val="00002E"/>
                </a:solidFill>
                <a:latin typeface="PT Sans" pitchFamily="34" charset="0"/>
                <a:ea typeface="PT Sans" pitchFamily="34" charset="-122"/>
                <a:cs typeface="PT Sans" pitchFamily="34" charset="-120"/>
              </a:rPr>
              <a:t>This pipeline consists of three main stages: </a:t>
            </a:r>
            <a:r>
              <a:rPr lang="en-US" sz="1050" b="1" dirty="0">
                <a:solidFill>
                  <a:srgbClr val="00002E"/>
                </a:solidFill>
                <a:latin typeface="PT Sans" pitchFamily="34" charset="0"/>
                <a:ea typeface="PT Sans" pitchFamily="34" charset="-122"/>
                <a:cs typeface="PT Sans" pitchFamily="34" charset="-120"/>
              </a:rPr>
              <a:t>Build</a:t>
            </a:r>
            <a:r>
              <a:rPr lang="en-US" sz="1050" dirty="0">
                <a:solidFill>
                  <a:srgbClr val="00002E"/>
                </a:solidFill>
                <a:latin typeface="PT Sans" pitchFamily="34" charset="0"/>
                <a:ea typeface="PT Sans" pitchFamily="34" charset="-122"/>
                <a:cs typeface="PT Sans" pitchFamily="34" charset="-120"/>
              </a:rPr>
              <a:t>, </a:t>
            </a:r>
            <a:r>
              <a:rPr lang="en-US" sz="1050" b="1" dirty="0">
                <a:solidFill>
                  <a:srgbClr val="00002E"/>
                </a:solidFill>
                <a:latin typeface="PT Sans" pitchFamily="34" charset="0"/>
                <a:ea typeface="PT Sans" pitchFamily="34" charset="-122"/>
                <a:cs typeface="PT Sans" pitchFamily="34" charset="-120"/>
              </a:rPr>
              <a:t>Test</a:t>
            </a:r>
            <a:r>
              <a:rPr lang="en-US" sz="1050" dirty="0">
                <a:solidFill>
                  <a:srgbClr val="00002E"/>
                </a:solidFill>
                <a:latin typeface="PT Sans" pitchFamily="34" charset="0"/>
                <a:ea typeface="PT Sans" pitchFamily="34" charset="-122"/>
                <a:cs typeface="PT Sans" pitchFamily="34" charset="-120"/>
              </a:rPr>
              <a:t>, and </a:t>
            </a:r>
            <a:r>
              <a:rPr lang="en-US" sz="1050" b="1" dirty="0">
                <a:solidFill>
                  <a:srgbClr val="00002E"/>
                </a:solidFill>
                <a:latin typeface="PT Sans" pitchFamily="34" charset="0"/>
                <a:ea typeface="PT Sans" pitchFamily="34" charset="-122"/>
                <a:cs typeface="PT Sans" pitchFamily="34" charset="-120"/>
              </a:rPr>
              <a:t>Deploy</a:t>
            </a:r>
            <a:r>
              <a:rPr lang="en-US" sz="1050" dirty="0">
                <a:solidFill>
                  <a:srgbClr val="00002E"/>
                </a:solidFill>
                <a:latin typeface="PT Sans" pitchFamily="34" charset="0"/>
                <a:ea typeface="PT Sans" pitchFamily="34" charset="-122"/>
                <a:cs typeface="PT Sans" pitchFamily="34" charset="-120"/>
              </a:rPr>
              <a:t>.</a:t>
            </a:r>
            <a:endParaRPr lang="en-US" sz="1050" dirty="0"/>
          </a:p>
        </p:txBody>
      </p:sp>
      <p:sp>
        <p:nvSpPr>
          <p:cNvPr id="8" name="Text 6"/>
          <p:cNvSpPr/>
          <p:nvPr/>
        </p:nvSpPr>
        <p:spPr>
          <a:xfrm>
            <a:off x="482917" y="6510457"/>
            <a:ext cx="13664565" cy="220742"/>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018CE1"/>
                </a:solidFill>
                <a:latin typeface="PT Sans" pitchFamily="34" charset="0"/>
                <a:ea typeface="PT Sans" pitchFamily="34" charset="-122"/>
                <a:cs typeface="PT Sans" pitchFamily="34" charset="-120"/>
              </a:rPr>
              <a:t>`agent any`:</a:t>
            </a:r>
            <a:r>
              <a:rPr lang="en-US" sz="1050" dirty="0">
                <a:solidFill>
                  <a:srgbClr val="00002E"/>
                </a:solidFill>
                <a:latin typeface="PT Sans" pitchFamily="34" charset="0"/>
                <a:ea typeface="PT Sans" pitchFamily="34" charset="-122"/>
                <a:cs typeface="PT Sans" pitchFamily="34" charset="-120"/>
              </a:rPr>
              <a:t> Specifies that the pipeline can run on any available Jenkins agent.</a:t>
            </a:r>
            <a:endParaRPr lang="en-US" sz="1050" dirty="0"/>
          </a:p>
        </p:txBody>
      </p:sp>
      <p:sp>
        <p:nvSpPr>
          <p:cNvPr id="9" name="Text 7"/>
          <p:cNvSpPr/>
          <p:nvPr/>
        </p:nvSpPr>
        <p:spPr>
          <a:xfrm>
            <a:off x="482917" y="6779419"/>
            <a:ext cx="13664565" cy="220742"/>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018CE1"/>
                </a:solidFill>
                <a:latin typeface="PT Sans" pitchFamily="34" charset="0"/>
                <a:ea typeface="PT Sans" pitchFamily="34" charset="-122"/>
                <a:cs typeface="PT Sans" pitchFamily="34" charset="-120"/>
              </a:rPr>
              <a:t>Steps:</a:t>
            </a:r>
            <a:r>
              <a:rPr lang="en-US" sz="1050" dirty="0">
                <a:solidFill>
                  <a:srgbClr val="00002E"/>
                </a:solidFill>
                <a:latin typeface="PT Sans" pitchFamily="34" charset="0"/>
                <a:ea typeface="PT Sans" pitchFamily="34" charset="-122"/>
                <a:cs typeface="PT Sans" pitchFamily="34" charset="-120"/>
              </a:rPr>
              <a:t> Each stage contains steps that define the actions to be executed.</a:t>
            </a:r>
            <a:endParaRPr lang="en-US" sz="1050" dirty="0"/>
          </a:p>
        </p:txBody>
      </p:sp>
      <p:sp>
        <p:nvSpPr>
          <p:cNvPr id="10" name="Shape 8"/>
          <p:cNvSpPr/>
          <p:nvPr/>
        </p:nvSpPr>
        <p:spPr>
          <a:xfrm>
            <a:off x="482917" y="7155418"/>
            <a:ext cx="13664565" cy="593884"/>
          </a:xfrm>
          <a:prstGeom prst="roundRect">
            <a:avLst>
              <a:gd name="adj" fmla="val 34858"/>
            </a:avLst>
          </a:prstGeom>
          <a:solidFill>
            <a:srgbClr val="B6D6FC"/>
          </a:solidFill>
          <a:ln/>
        </p:spPr>
        <p:txBody>
          <a:bodyPr/>
          <a:lstStyle/>
          <a:p>
            <a:endParaRPr lang="en-IN"/>
          </a:p>
        </p:txBody>
      </p:sp>
      <p:pic>
        <p:nvPicPr>
          <p:cNvPr id="11" name="Image 0" descr="preencoded.png"/>
          <p:cNvPicPr>
            <a:picLocks noChangeAspect="1"/>
          </p:cNvPicPr>
          <p:nvPr/>
        </p:nvPicPr>
        <p:blipFill>
          <a:blip r:embed="rId3"/>
          <a:stretch>
            <a:fillRect/>
          </a:stretch>
        </p:blipFill>
        <p:spPr>
          <a:xfrm>
            <a:off x="620911" y="7359372"/>
            <a:ext cx="172403" cy="137993"/>
          </a:xfrm>
          <a:prstGeom prst="rect">
            <a:avLst/>
          </a:prstGeom>
        </p:spPr>
      </p:pic>
      <p:sp>
        <p:nvSpPr>
          <p:cNvPr id="12" name="Text 9"/>
          <p:cNvSpPr/>
          <p:nvPr/>
        </p:nvSpPr>
        <p:spPr>
          <a:xfrm>
            <a:off x="931307" y="7327821"/>
            <a:ext cx="13078182" cy="228362"/>
          </a:xfrm>
          <a:prstGeom prst="rect">
            <a:avLst/>
          </a:prstGeom>
          <a:noFill/>
          <a:ln/>
        </p:spPr>
        <p:txBody>
          <a:bodyPr wrap="none" lIns="0" tIns="0" rIns="0" bIns="0" rtlCol="0" anchor="t"/>
          <a:lstStyle/>
          <a:p>
            <a:pPr marL="0" indent="0" algn="l">
              <a:lnSpc>
                <a:spcPts val="1700"/>
              </a:lnSpc>
              <a:buNone/>
            </a:pPr>
            <a:r>
              <a:rPr lang="en-US" sz="1050" b="1" dirty="0">
                <a:solidFill>
                  <a:srgbClr val="000000"/>
                </a:solidFill>
                <a:latin typeface="PT Sans" pitchFamily="34" charset="0"/>
                <a:ea typeface="PT Sans" pitchFamily="34" charset="-122"/>
                <a:cs typeface="PT Sans" pitchFamily="34" charset="-120"/>
              </a:rPr>
              <a:t>Example:</a:t>
            </a:r>
            <a:r>
              <a:rPr lang="en-US" sz="1050" dirty="0">
                <a:solidFill>
                  <a:srgbClr val="000000"/>
                </a:solidFill>
                <a:latin typeface="PT Sans" pitchFamily="34" charset="0"/>
                <a:ea typeface="PT Sans" pitchFamily="34" charset="-122"/>
                <a:cs typeface="PT Sans" pitchFamily="34" charset="-120"/>
              </a:rPr>
              <a:t> When new code is pushed to Git, Jenkins automatically detects the </a:t>
            </a:r>
            <a:r>
              <a:rPr lang="en-US" sz="1050" dirty="0">
                <a:solidFill>
                  <a:srgbClr val="000000"/>
                </a:solidFill>
                <a:highlight>
                  <a:srgbClr val="E6E6F2"/>
                </a:highlight>
                <a:latin typeface="Consolas" pitchFamily="34" charset="0"/>
                <a:ea typeface="Consolas" pitchFamily="34" charset="-122"/>
                <a:cs typeface="Consolas" pitchFamily="34" charset="-120"/>
              </a:rPr>
              <a:t>Jenkinsfile</a:t>
            </a:r>
            <a:r>
              <a:rPr lang="en-US" sz="1050" dirty="0">
                <a:solidFill>
                  <a:srgbClr val="000000"/>
                </a:solidFill>
                <a:latin typeface="PT Sans" pitchFamily="34" charset="0"/>
                <a:ea typeface="PT Sans" pitchFamily="34" charset="-122"/>
                <a:cs typeface="PT Sans" pitchFamily="34" charset="-120"/>
              </a:rPr>
              <a:t> and executes this defined pipeline, ensuring a consistent and automated workflow from build to deployment.</a:t>
            </a:r>
            <a:endParaRPr lang="en-US" sz="10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7E47E-7203-E975-7C33-DB480547C889}"/>
            </a:ext>
          </a:extLst>
        </p:cNvPr>
        <p:cNvGrpSpPr/>
        <p:nvPr/>
      </p:nvGrpSpPr>
      <p:grpSpPr>
        <a:xfrm>
          <a:off x="0" y="0"/>
          <a:ext cx="0" cy="0"/>
          <a:chOff x="0" y="0"/>
          <a:chExt cx="0" cy="0"/>
        </a:xfrm>
      </p:grpSpPr>
      <p:sp>
        <p:nvSpPr>
          <p:cNvPr id="13" name="Text 0">
            <a:extLst>
              <a:ext uri="{FF2B5EF4-FFF2-40B4-BE49-F238E27FC236}">
                <a16:creationId xmlns:a16="http://schemas.microsoft.com/office/drawing/2014/main" id="{B5BD7A22-6D4E-3D21-A97F-402C2EB5EFB4}"/>
              </a:ext>
            </a:extLst>
          </p:cNvPr>
          <p:cNvSpPr/>
          <p:nvPr/>
        </p:nvSpPr>
        <p:spPr>
          <a:xfrm>
            <a:off x="440681" y="539867"/>
            <a:ext cx="10111013" cy="563285"/>
          </a:xfrm>
          <a:prstGeom prst="rect">
            <a:avLst/>
          </a:prstGeom>
          <a:noFill/>
          <a:ln/>
        </p:spPr>
        <p:txBody>
          <a:bodyPr wrap="none" lIns="0" tIns="0" rIns="0" bIns="0" rtlCol="0" anchor="t"/>
          <a:lstStyle/>
          <a:p>
            <a:pPr>
              <a:lnSpc>
                <a:spcPts val="4400"/>
              </a:lnSpc>
            </a:pPr>
            <a:r>
              <a:rPr lang="en-US" sz="3600" dirty="0"/>
              <a:t>Pipeline 1: Freestyle Job (Basic Automation)</a:t>
            </a:r>
            <a:endParaRPr lang="en-US" sz="3500" dirty="0">
              <a:solidFill>
                <a:srgbClr val="00002E"/>
              </a:solidFill>
              <a:latin typeface="Nunito Semi Bold" pitchFamily="34" charset="0"/>
            </a:endParaRPr>
          </a:p>
        </p:txBody>
      </p:sp>
      <p:sp>
        <p:nvSpPr>
          <p:cNvPr id="14" name="TextBox 13">
            <a:extLst>
              <a:ext uri="{FF2B5EF4-FFF2-40B4-BE49-F238E27FC236}">
                <a16:creationId xmlns:a16="http://schemas.microsoft.com/office/drawing/2014/main" id="{D1CF32EC-2580-34D7-585B-4FA383394611}"/>
              </a:ext>
            </a:extLst>
          </p:cNvPr>
          <p:cNvSpPr txBox="1"/>
          <p:nvPr/>
        </p:nvSpPr>
        <p:spPr>
          <a:xfrm>
            <a:off x="440681" y="1371599"/>
            <a:ext cx="13191097" cy="5262979"/>
          </a:xfrm>
          <a:prstGeom prst="rect">
            <a:avLst/>
          </a:prstGeom>
          <a:noFill/>
        </p:spPr>
        <p:txBody>
          <a:bodyPr wrap="square" rtlCol="0">
            <a:spAutoFit/>
          </a:bodyPr>
          <a:lstStyle/>
          <a:p>
            <a:r>
              <a:rPr lang="en-IN" sz="1600" b="1" dirty="0">
                <a:solidFill>
                  <a:srgbClr val="00002E"/>
                </a:solidFill>
                <a:latin typeface="PT Sans" pitchFamily="34" charset="0"/>
              </a:rPr>
              <a:t>Objective</a:t>
            </a:r>
            <a:r>
              <a:rPr lang="en-IN" sz="1600" dirty="0">
                <a:solidFill>
                  <a:srgbClr val="00002E"/>
                </a:solidFill>
                <a:latin typeface="PT Sans" pitchFamily="34" charset="0"/>
              </a:rPr>
              <a:t>: Show Jenkins automation with a simple task (no code build).</a:t>
            </a:r>
          </a:p>
          <a:p>
            <a:endParaRPr lang="en-IN" sz="1600" dirty="0">
              <a:solidFill>
                <a:srgbClr val="00002E"/>
              </a:solidFill>
              <a:latin typeface="PT Sans" pitchFamily="34" charset="0"/>
            </a:endParaRPr>
          </a:p>
          <a:p>
            <a:r>
              <a:rPr lang="en-IN" sz="1600" b="1" dirty="0">
                <a:solidFill>
                  <a:srgbClr val="00002E"/>
                </a:solidFill>
                <a:latin typeface="PT Sans" pitchFamily="34" charset="0"/>
              </a:rPr>
              <a:t>Use Case: </a:t>
            </a:r>
            <a:r>
              <a:rPr lang="en-IN" sz="1600" dirty="0">
                <a:solidFill>
                  <a:srgbClr val="00002E"/>
                </a:solidFill>
                <a:latin typeface="PT Sans" pitchFamily="34" charset="0"/>
              </a:rPr>
              <a:t>Automate a daily system check script</a:t>
            </a:r>
          </a:p>
          <a:p>
            <a:endParaRPr lang="en-IN" sz="1600" dirty="0">
              <a:solidFill>
                <a:srgbClr val="00002E"/>
              </a:solidFill>
              <a:latin typeface="PT Sans" pitchFamily="34" charset="0"/>
            </a:endParaRPr>
          </a:p>
          <a:p>
            <a:r>
              <a:rPr lang="en-IN" sz="1600" b="1" dirty="0">
                <a:solidFill>
                  <a:srgbClr val="00002E"/>
                </a:solidFill>
                <a:latin typeface="PT Sans" pitchFamily="34" charset="0"/>
              </a:rPr>
              <a:t>Steps:</a:t>
            </a:r>
          </a:p>
          <a:p>
            <a:endParaRPr lang="en-IN" sz="1600" dirty="0">
              <a:solidFill>
                <a:srgbClr val="00002E"/>
              </a:solidFill>
              <a:latin typeface="PT Sans" pitchFamily="34" charset="0"/>
            </a:endParaRPr>
          </a:p>
          <a:p>
            <a:pPr marL="342900" indent="-342900">
              <a:buFont typeface="+mj-lt"/>
              <a:buAutoNum type="arabicPeriod"/>
            </a:pPr>
            <a:r>
              <a:rPr lang="en-IN" sz="1600" dirty="0">
                <a:solidFill>
                  <a:srgbClr val="00002E"/>
                </a:solidFill>
                <a:latin typeface="PT Sans" pitchFamily="34" charset="0"/>
              </a:rPr>
              <a:t>Create a Freestyle Job named System-Check.</a:t>
            </a:r>
          </a:p>
          <a:p>
            <a:pPr marL="342900" indent="-342900">
              <a:buFont typeface="+mj-lt"/>
              <a:buAutoNum type="arabicPeriod"/>
            </a:pPr>
            <a:endParaRPr lang="en-IN" sz="1600" dirty="0">
              <a:solidFill>
                <a:srgbClr val="00002E"/>
              </a:solidFill>
              <a:latin typeface="PT Sans" pitchFamily="34" charset="0"/>
            </a:endParaRPr>
          </a:p>
          <a:p>
            <a:pPr marL="342900" indent="-342900">
              <a:buFont typeface="+mj-lt"/>
              <a:buAutoNum type="arabicPeriod"/>
            </a:pPr>
            <a:r>
              <a:rPr lang="en-IN" sz="1600" dirty="0">
                <a:solidFill>
                  <a:srgbClr val="00002E"/>
                </a:solidFill>
                <a:latin typeface="PT Sans" pitchFamily="34" charset="0"/>
              </a:rPr>
              <a:t>Configure a Build Step -&gt; Execute Shell</a:t>
            </a:r>
          </a:p>
          <a:p>
            <a:pPr marL="342900" indent="-342900">
              <a:buFont typeface="+mj-lt"/>
              <a:buAutoNum type="arabicPeriod"/>
            </a:pPr>
            <a:endParaRPr lang="en-IN" sz="1600" dirty="0">
              <a:solidFill>
                <a:srgbClr val="00002E"/>
              </a:solidFill>
              <a:latin typeface="PT Sans" pitchFamily="34" charset="0"/>
            </a:endParaRPr>
          </a:p>
          <a:p>
            <a:pPr marL="342900" indent="-342900">
              <a:buFont typeface="+mj-lt"/>
              <a:buAutoNum type="arabicPeriod"/>
            </a:pPr>
            <a:r>
              <a:rPr lang="en-IN" sz="1600" dirty="0">
                <a:solidFill>
                  <a:srgbClr val="00002E"/>
                </a:solidFill>
                <a:latin typeface="PT Sans" pitchFamily="34" charset="0"/>
              </a:rPr>
              <a:t>Script example:</a:t>
            </a:r>
          </a:p>
          <a:p>
            <a:pPr marL="342900" indent="-342900">
              <a:buFont typeface="+mj-lt"/>
              <a:buAutoNum type="arabicPeriod"/>
            </a:pPr>
            <a:endParaRPr lang="en-IN" sz="1600" dirty="0">
              <a:solidFill>
                <a:srgbClr val="00002E"/>
              </a:solidFill>
              <a:latin typeface="PT Sans" pitchFamily="34" charset="0"/>
            </a:endParaRPr>
          </a:p>
          <a:p>
            <a:pPr marL="800100" lvl="1" indent="-342900">
              <a:buFont typeface="Arial" panose="020B0604020202020204" pitchFamily="34" charset="0"/>
              <a:buChar char="•"/>
            </a:pPr>
            <a:r>
              <a:rPr lang="en-IN" sz="1600" dirty="0">
                <a:solidFill>
                  <a:srgbClr val="00002E"/>
                </a:solidFill>
                <a:latin typeface="PT Sans" pitchFamily="34" charset="0"/>
              </a:rPr>
              <a:t>echo "Running system health check...“</a:t>
            </a:r>
          </a:p>
          <a:p>
            <a:pPr marL="800100" lvl="1" indent="-342900">
              <a:buFont typeface="Arial" panose="020B0604020202020204" pitchFamily="34" charset="0"/>
              <a:buChar char="•"/>
            </a:pPr>
            <a:r>
              <a:rPr lang="en-IN" sz="1600" dirty="0">
                <a:solidFill>
                  <a:srgbClr val="00002E"/>
                </a:solidFill>
                <a:latin typeface="PT Sans" pitchFamily="34" charset="0"/>
              </a:rPr>
              <a:t>Uptime</a:t>
            </a:r>
          </a:p>
          <a:p>
            <a:pPr marL="800100" lvl="1" indent="-342900">
              <a:buFont typeface="Arial" panose="020B0604020202020204" pitchFamily="34" charset="0"/>
              <a:buChar char="•"/>
            </a:pPr>
            <a:r>
              <a:rPr lang="en-IN" sz="1600" dirty="0">
                <a:solidFill>
                  <a:srgbClr val="00002E"/>
                </a:solidFill>
                <a:latin typeface="PT Sans" pitchFamily="34" charset="0"/>
              </a:rPr>
              <a:t>free –m</a:t>
            </a:r>
          </a:p>
          <a:p>
            <a:pPr marL="800100" lvl="1" indent="-342900">
              <a:buFont typeface="Arial" panose="020B0604020202020204" pitchFamily="34" charset="0"/>
              <a:buChar char="•"/>
            </a:pPr>
            <a:r>
              <a:rPr lang="en-IN" sz="1600" dirty="0" err="1">
                <a:solidFill>
                  <a:srgbClr val="00002E"/>
                </a:solidFill>
                <a:latin typeface="PT Sans" pitchFamily="34" charset="0"/>
              </a:rPr>
              <a:t>df</a:t>
            </a:r>
            <a:r>
              <a:rPr lang="en-IN" sz="1600" dirty="0">
                <a:solidFill>
                  <a:srgbClr val="00002E"/>
                </a:solidFill>
                <a:latin typeface="PT Sans" pitchFamily="34" charset="0"/>
              </a:rPr>
              <a:t> –h</a:t>
            </a:r>
          </a:p>
          <a:p>
            <a:pPr marL="800100" lvl="1" indent="-342900">
              <a:buFont typeface="Arial" panose="020B0604020202020204" pitchFamily="34" charset="0"/>
              <a:buChar char="•"/>
            </a:pPr>
            <a:r>
              <a:rPr lang="en-IN" sz="1600" dirty="0">
                <a:solidFill>
                  <a:srgbClr val="00002E"/>
                </a:solidFill>
                <a:latin typeface="PT Sans" pitchFamily="34" charset="0"/>
              </a:rPr>
              <a:t>echo "Health check completed.“</a:t>
            </a:r>
          </a:p>
          <a:p>
            <a:pPr marL="342900" indent="-342900">
              <a:buFont typeface="+mj-lt"/>
              <a:buAutoNum type="arabicPeriod"/>
            </a:pPr>
            <a:endParaRPr lang="en-IN" sz="1600" dirty="0">
              <a:solidFill>
                <a:srgbClr val="00002E"/>
              </a:solidFill>
              <a:latin typeface="PT Sans" pitchFamily="34" charset="0"/>
            </a:endParaRPr>
          </a:p>
          <a:p>
            <a:pPr marL="342900" indent="-342900">
              <a:buFont typeface="+mj-lt"/>
              <a:buAutoNum type="arabicPeriod"/>
            </a:pPr>
            <a:r>
              <a:rPr lang="en-IN" sz="1600" dirty="0">
                <a:solidFill>
                  <a:srgbClr val="00002E"/>
                </a:solidFill>
                <a:latin typeface="PT Sans" pitchFamily="34" charset="0"/>
              </a:rPr>
              <a:t>Run the job</a:t>
            </a:r>
          </a:p>
          <a:p>
            <a:pPr marL="342900" indent="-342900">
              <a:buFont typeface="+mj-lt"/>
              <a:buAutoNum type="arabicPeriod"/>
            </a:pPr>
            <a:endParaRPr lang="en-IN" sz="1600" dirty="0">
              <a:solidFill>
                <a:srgbClr val="00002E"/>
              </a:solidFill>
              <a:latin typeface="PT Sans" pitchFamily="34" charset="0"/>
            </a:endParaRPr>
          </a:p>
          <a:p>
            <a:pPr marL="342900" indent="-342900">
              <a:buFont typeface="+mj-lt"/>
              <a:buAutoNum type="arabicPeriod"/>
            </a:pPr>
            <a:r>
              <a:rPr lang="en-IN" sz="1600" dirty="0">
                <a:solidFill>
                  <a:srgbClr val="00002E"/>
                </a:solidFill>
                <a:latin typeface="PT Sans" pitchFamily="34" charset="0"/>
              </a:rPr>
              <a:t>Check Console Output</a:t>
            </a:r>
          </a:p>
        </p:txBody>
      </p:sp>
    </p:spTree>
    <p:extLst>
      <p:ext uri="{BB962C8B-B14F-4D97-AF65-F5344CB8AC3E}">
        <p14:creationId xmlns:p14="http://schemas.microsoft.com/office/powerpoint/2010/main" val="3632894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84261F-C66B-00CE-E2FB-85796AB8BB67}"/>
            </a:ext>
          </a:extLst>
        </p:cNvPr>
        <p:cNvGrpSpPr/>
        <p:nvPr/>
      </p:nvGrpSpPr>
      <p:grpSpPr>
        <a:xfrm>
          <a:off x="0" y="0"/>
          <a:ext cx="0" cy="0"/>
          <a:chOff x="0" y="0"/>
          <a:chExt cx="0" cy="0"/>
        </a:xfrm>
      </p:grpSpPr>
      <p:sp>
        <p:nvSpPr>
          <p:cNvPr id="13" name="Text 0">
            <a:extLst>
              <a:ext uri="{FF2B5EF4-FFF2-40B4-BE49-F238E27FC236}">
                <a16:creationId xmlns:a16="http://schemas.microsoft.com/office/drawing/2014/main" id="{F619155F-A0C5-2617-486F-577D8BF0752A}"/>
              </a:ext>
            </a:extLst>
          </p:cNvPr>
          <p:cNvSpPr/>
          <p:nvPr/>
        </p:nvSpPr>
        <p:spPr>
          <a:xfrm>
            <a:off x="440681" y="539867"/>
            <a:ext cx="12902340" cy="563285"/>
          </a:xfrm>
          <a:prstGeom prst="rect">
            <a:avLst/>
          </a:prstGeom>
          <a:noFill/>
          <a:ln/>
        </p:spPr>
        <p:txBody>
          <a:bodyPr wrap="none" lIns="0" tIns="0" rIns="0" bIns="0" rtlCol="0" anchor="t"/>
          <a:lstStyle/>
          <a:p>
            <a:pPr>
              <a:lnSpc>
                <a:spcPts val="4400"/>
              </a:lnSpc>
            </a:pPr>
            <a:r>
              <a:rPr lang="en-IN" sz="3600" dirty="0"/>
              <a:t>Pipeline 2: Declarative Pipeline (Basic CI/CD for </a:t>
            </a:r>
            <a:r>
              <a:rPr lang="en-IN" sz="3600" dirty="0" err="1"/>
              <a:t>TravelMemory</a:t>
            </a:r>
            <a:r>
              <a:rPr lang="en-IN" sz="3600" dirty="0"/>
              <a:t> App)</a:t>
            </a:r>
            <a:endParaRPr lang="en-US" sz="3500" dirty="0">
              <a:solidFill>
                <a:srgbClr val="00002E"/>
              </a:solidFill>
              <a:latin typeface="Nunito Semi Bold" pitchFamily="34" charset="0"/>
            </a:endParaRPr>
          </a:p>
        </p:txBody>
      </p:sp>
      <p:sp>
        <p:nvSpPr>
          <p:cNvPr id="14" name="TextBox 13">
            <a:extLst>
              <a:ext uri="{FF2B5EF4-FFF2-40B4-BE49-F238E27FC236}">
                <a16:creationId xmlns:a16="http://schemas.microsoft.com/office/drawing/2014/main" id="{85BCB586-1EF6-78C4-B2BC-0D8EF4030A4C}"/>
              </a:ext>
            </a:extLst>
          </p:cNvPr>
          <p:cNvSpPr txBox="1"/>
          <p:nvPr/>
        </p:nvSpPr>
        <p:spPr>
          <a:xfrm>
            <a:off x="440681" y="1371599"/>
            <a:ext cx="7788919" cy="6247864"/>
          </a:xfrm>
          <a:prstGeom prst="rect">
            <a:avLst/>
          </a:prstGeom>
          <a:noFill/>
        </p:spPr>
        <p:txBody>
          <a:bodyPr wrap="square" rtlCol="0">
            <a:spAutoFit/>
          </a:bodyPr>
          <a:lstStyle/>
          <a:p>
            <a:r>
              <a:rPr lang="en-IN" sz="1600" b="1" dirty="0">
                <a:solidFill>
                  <a:srgbClr val="00002E"/>
                </a:solidFill>
                <a:latin typeface="PT Sans" pitchFamily="34" charset="0"/>
              </a:rPr>
              <a:t>Objective</a:t>
            </a:r>
            <a:r>
              <a:rPr lang="en-IN" sz="1600" dirty="0">
                <a:solidFill>
                  <a:srgbClr val="00002E"/>
                </a:solidFill>
                <a:latin typeface="PT Sans" pitchFamily="34" charset="0"/>
              </a:rPr>
              <a:t>: </a:t>
            </a:r>
            <a:r>
              <a:rPr lang="en-US" sz="1600" dirty="0"/>
              <a:t>Demonstrate a </a:t>
            </a:r>
            <a:r>
              <a:rPr lang="en-US" sz="1600" b="1" dirty="0"/>
              <a:t>basic CI pipeline</a:t>
            </a:r>
            <a:r>
              <a:rPr lang="en-US" sz="1600" dirty="0"/>
              <a:t> for the </a:t>
            </a:r>
            <a:r>
              <a:rPr lang="en-US" sz="1600" dirty="0" err="1"/>
              <a:t>TravelMemory</a:t>
            </a:r>
            <a:r>
              <a:rPr lang="en-US" sz="1600" dirty="0"/>
              <a:t> project.</a:t>
            </a:r>
          </a:p>
          <a:p>
            <a:endParaRPr lang="en-IN" sz="1600" dirty="0">
              <a:solidFill>
                <a:srgbClr val="00002E"/>
              </a:solidFill>
              <a:latin typeface="PT Sans" pitchFamily="34" charset="0"/>
            </a:endParaRPr>
          </a:p>
          <a:p>
            <a:r>
              <a:rPr lang="en-IN" sz="1600" b="1" dirty="0">
                <a:solidFill>
                  <a:srgbClr val="00002E"/>
                </a:solidFill>
                <a:latin typeface="PT Sans" pitchFamily="34" charset="0"/>
              </a:rPr>
              <a:t>Use Case: </a:t>
            </a:r>
            <a:r>
              <a:rPr lang="en-US" sz="1600" b="1" dirty="0">
                <a:solidFill>
                  <a:srgbClr val="00002E"/>
                </a:solidFill>
                <a:latin typeface="PT Sans" pitchFamily="34" charset="0"/>
              </a:rPr>
              <a:t>Checkout</a:t>
            </a:r>
            <a:r>
              <a:rPr lang="en-US" sz="1600" dirty="0"/>
              <a:t> -&gt; Install -&gt; Build</a:t>
            </a:r>
          </a:p>
          <a:p>
            <a:endParaRPr lang="en-US" sz="1600" dirty="0"/>
          </a:p>
          <a:p>
            <a:r>
              <a:rPr lang="en-IN" sz="1600" dirty="0">
                <a:solidFill>
                  <a:srgbClr val="00002E"/>
                </a:solidFill>
                <a:latin typeface="PT Sans" pitchFamily="34" charset="0"/>
              </a:rPr>
              <a:t>pipeline {</a:t>
            </a:r>
          </a:p>
          <a:p>
            <a:r>
              <a:rPr lang="en-IN" sz="1600" dirty="0">
                <a:solidFill>
                  <a:srgbClr val="00002E"/>
                </a:solidFill>
                <a:latin typeface="PT Sans" pitchFamily="34" charset="0"/>
              </a:rPr>
              <a:t>    agent any</a:t>
            </a:r>
          </a:p>
          <a:p>
            <a:r>
              <a:rPr lang="en-IN" sz="1600" dirty="0">
                <a:solidFill>
                  <a:srgbClr val="00002E"/>
                </a:solidFill>
                <a:latin typeface="PT Sans" pitchFamily="34" charset="0"/>
              </a:rPr>
              <a:t>    stages {</a:t>
            </a:r>
          </a:p>
          <a:p>
            <a:r>
              <a:rPr lang="en-IN" sz="1600" dirty="0">
                <a:solidFill>
                  <a:srgbClr val="00002E"/>
                </a:solidFill>
                <a:latin typeface="PT Sans" pitchFamily="34" charset="0"/>
              </a:rPr>
              <a:t>        stage('Checkout') {</a:t>
            </a:r>
          </a:p>
          <a:p>
            <a:r>
              <a:rPr lang="en-IN" sz="1600" dirty="0">
                <a:solidFill>
                  <a:srgbClr val="00002E"/>
                </a:solidFill>
                <a:latin typeface="PT Sans" pitchFamily="34" charset="0"/>
              </a:rPr>
              <a:t>            steps {</a:t>
            </a:r>
          </a:p>
          <a:p>
            <a:r>
              <a:rPr lang="en-IN" sz="1600" dirty="0">
                <a:solidFill>
                  <a:srgbClr val="00002E"/>
                </a:solidFill>
                <a:latin typeface="PT Sans" pitchFamily="34" charset="0"/>
              </a:rPr>
              <a:t>                git branch: 'main', url: 'https://github.com/aryanm12/</a:t>
            </a:r>
            <a:r>
              <a:rPr lang="en-IN" sz="1600" dirty="0" err="1">
                <a:solidFill>
                  <a:srgbClr val="00002E"/>
                </a:solidFill>
                <a:latin typeface="PT Sans" pitchFamily="34" charset="0"/>
              </a:rPr>
              <a:t>TravelMemory.git</a:t>
            </a:r>
            <a:r>
              <a:rPr lang="en-IN" sz="1600" dirty="0">
                <a:solidFill>
                  <a:srgbClr val="00002E"/>
                </a:solidFill>
                <a:latin typeface="PT Sans" pitchFamily="34" charset="0"/>
              </a:rPr>
              <a:t>'</a:t>
            </a:r>
          </a:p>
          <a:p>
            <a:r>
              <a:rPr lang="en-IN" sz="1600" dirty="0">
                <a:solidFill>
                  <a:srgbClr val="00002E"/>
                </a:solidFill>
                <a:latin typeface="PT Sans" pitchFamily="34" charset="0"/>
              </a:rPr>
              <a:t>            }</a:t>
            </a:r>
          </a:p>
          <a:p>
            <a:r>
              <a:rPr lang="en-IN" sz="1600" dirty="0">
                <a:solidFill>
                  <a:srgbClr val="00002E"/>
                </a:solidFill>
                <a:latin typeface="PT Sans" pitchFamily="34" charset="0"/>
              </a:rPr>
              <a:t>        }</a:t>
            </a:r>
          </a:p>
          <a:p>
            <a:r>
              <a:rPr lang="en-IN" sz="1600" dirty="0">
                <a:solidFill>
                  <a:srgbClr val="00002E"/>
                </a:solidFill>
                <a:latin typeface="PT Sans" pitchFamily="34" charset="0"/>
              </a:rPr>
              <a:t>        stage('Install') {</a:t>
            </a:r>
          </a:p>
          <a:p>
            <a:r>
              <a:rPr lang="en-IN" sz="1600" dirty="0">
                <a:solidFill>
                  <a:srgbClr val="00002E"/>
                </a:solidFill>
                <a:latin typeface="PT Sans" pitchFamily="34" charset="0"/>
              </a:rPr>
              <a:t>            steps {</a:t>
            </a:r>
          </a:p>
          <a:p>
            <a:r>
              <a:rPr lang="en-IN" sz="1600" dirty="0">
                <a:solidFill>
                  <a:srgbClr val="00002E"/>
                </a:solidFill>
                <a:latin typeface="PT Sans" pitchFamily="34" charset="0"/>
              </a:rPr>
              <a:t>                </a:t>
            </a:r>
            <a:r>
              <a:rPr lang="en-IN" sz="1600" dirty="0" err="1">
                <a:solidFill>
                  <a:srgbClr val="00002E"/>
                </a:solidFill>
                <a:latin typeface="PT Sans" pitchFamily="34" charset="0"/>
              </a:rPr>
              <a:t>sh</a:t>
            </a:r>
            <a:r>
              <a:rPr lang="en-IN" sz="1600" dirty="0">
                <a:solidFill>
                  <a:srgbClr val="00002E"/>
                </a:solidFill>
                <a:latin typeface="PT Sans" pitchFamily="34" charset="0"/>
              </a:rPr>
              <a:t> 'cd backend; </a:t>
            </a:r>
            <a:r>
              <a:rPr lang="en-IN" sz="1600" dirty="0" err="1">
                <a:solidFill>
                  <a:srgbClr val="00002E"/>
                </a:solidFill>
                <a:latin typeface="PT Sans" pitchFamily="34" charset="0"/>
              </a:rPr>
              <a:t>npm</a:t>
            </a:r>
            <a:r>
              <a:rPr lang="en-IN" sz="1600" dirty="0">
                <a:solidFill>
                  <a:srgbClr val="00002E"/>
                </a:solidFill>
                <a:latin typeface="PT Sans" pitchFamily="34" charset="0"/>
              </a:rPr>
              <a:t> install'</a:t>
            </a:r>
          </a:p>
          <a:p>
            <a:r>
              <a:rPr lang="en-IN" sz="1600" dirty="0">
                <a:solidFill>
                  <a:srgbClr val="00002E"/>
                </a:solidFill>
                <a:latin typeface="PT Sans" pitchFamily="34" charset="0"/>
              </a:rPr>
              <a:t>            }</a:t>
            </a:r>
          </a:p>
          <a:p>
            <a:r>
              <a:rPr lang="en-IN" sz="1600" dirty="0">
                <a:solidFill>
                  <a:srgbClr val="00002E"/>
                </a:solidFill>
                <a:latin typeface="PT Sans" pitchFamily="34" charset="0"/>
              </a:rPr>
              <a:t>        }</a:t>
            </a:r>
          </a:p>
          <a:p>
            <a:r>
              <a:rPr lang="en-IN" sz="1600" dirty="0">
                <a:solidFill>
                  <a:srgbClr val="00002E"/>
                </a:solidFill>
                <a:latin typeface="PT Sans" pitchFamily="34" charset="0"/>
              </a:rPr>
              <a:t>        stage('Build') {</a:t>
            </a:r>
          </a:p>
          <a:p>
            <a:r>
              <a:rPr lang="en-IN" sz="1600" dirty="0">
                <a:solidFill>
                  <a:srgbClr val="00002E"/>
                </a:solidFill>
                <a:latin typeface="PT Sans" pitchFamily="34" charset="0"/>
              </a:rPr>
              <a:t>            steps {</a:t>
            </a:r>
          </a:p>
          <a:p>
            <a:r>
              <a:rPr lang="en-IN" sz="1600" dirty="0">
                <a:solidFill>
                  <a:srgbClr val="00002E"/>
                </a:solidFill>
                <a:latin typeface="PT Sans" pitchFamily="34" charset="0"/>
              </a:rPr>
              <a:t>                </a:t>
            </a:r>
            <a:r>
              <a:rPr lang="en-IN" sz="1600" dirty="0" err="1">
                <a:solidFill>
                  <a:srgbClr val="00002E"/>
                </a:solidFill>
                <a:latin typeface="PT Sans" pitchFamily="34" charset="0"/>
              </a:rPr>
              <a:t>sh</a:t>
            </a:r>
            <a:r>
              <a:rPr lang="en-IN" sz="1600" dirty="0">
                <a:solidFill>
                  <a:srgbClr val="00002E"/>
                </a:solidFill>
                <a:latin typeface="PT Sans" pitchFamily="34" charset="0"/>
              </a:rPr>
              <a:t> 'cd backend; </a:t>
            </a:r>
            <a:r>
              <a:rPr lang="en-IN" sz="1600" dirty="0" err="1">
                <a:solidFill>
                  <a:srgbClr val="00002E"/>
                </a:solidFill>
                <a:latin typeface="PT Sans" pitchFamily="34" charset="0"/>
              </a:rPr>
              <a:t>npm</a:t>
            </a:r>
            <a:r>
              <a:rPr lang="en-IN" sz="1600" dirty="0">
                <a:solidFill>
                  <a:srgbClr val="00002E"/>
                </a:solidFill>
                <a:latin typeface="PT Sans" pitchFamily="34" charset="0"/>
              </a:rPr>
              <a:t> run build'</a:t>
            </a:r>
          </a:p>
          <a:p>
            <a:r>
              <a:rPr lang="en-IN" sz="1600" dirty="0">
                <a:solidFill>
                  <a:srgbClr val="00002E"/>
                </a:solidFill>
                <a:latin typeface="PT Sans" pitchFamily="34" charset="0"/>
              </a:rPr>
              <a:t>            }</a:t>
            </a:r>
          </a:p>
          <a:p>
            <a:r>
              <a:rPr lang="en-IN" sz="1600" dirty="0">
                <a:solidFill>
                  <a:srgbClr val="00002E"/>
                </a:solidFill>
                <a:latin typeface="PT Sans" pitchFamily="34" charset="0"/>
              </a:rPr>
              <a:t>        }</a:t>
            </a:r>
          </a:p>
          <a:p>
            <a:r>
              <a:rPr lang="en-IN" sz="1600" dirty="0">
                <a:solidFill>
                  <a:srgbClr val="00002E"/>
                </a:solidFill>
                <a:latin typeface="PT Sans" pitchFamily="34" charset="0"/>
              </a:rPr>
              <a:t>    }</a:t>
            </a:r>
          </a:p>
          <a:p>
            <a:endParaRPr lang="en-IN" sz="1600" dirty="0">
              <a:solidFill>
                <a:srgbClr val="00002E"/>
              </a:solidFill>
              <a:latin typeface="PT Sans" pitchFamily="34" charset="0"/>
            </a:endParaRPr>
          </a:p>
          <a:p>
            <a:r>
              <a:rPr lang="en-IN" sz="1600" dirty="0">
                <a:solidFill>
                  <a:srgbClr val="00002E"/>
                </a:solidFill>
                <a:latin typeface="PT Sans" pitchFamily="34" charset="0"/>
              </a:rPr>
              <a:t>}</a:t>
            </a:r>
          </a:p>
        </p:txBody>
      </p:sp>
    </p:spTree>
    <p:extLst>
      <p:ext uri="{BB962C8B-B14F-4D97-AF65-F5344CB8AC3E}">
        <p14:creationId xmlns:p14="http://schemas.microsoft.com/office/powerpoint/2010/main" val="4038376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9B7169-5092-D1CD-E6FE-A7523CAEE6CE}"/>
            </a:ext>
          </a:extLst>
        </p:cNvPr>
        <p:cNvGrpSpPr/>
        <p:nvPr/>
      </p:nvGrpSpPr>
      <p:grpSpPr>
        <a:xfrm>
          <a:off x="0" y="0"/>
          <a:ext cx="0" cy="0"/>
          <a:chOff x="0" y="0"/>
          <a:chExt cx="0" cy="0"/>
        </a:xfrm>
      </p:grpSpPr>
      <p:sp>
        <p:nvSpPr>
          <p:cNvPr id="13" name="Text 0">
            <a:extLst>
              <a:ext uri="{FF2B5EF4-FFF2-40B4-BE49-F238E27FC236}">
                <a16:creationId xmlns:a16="http://schemas.microsoft.com/office/drawing/2014/main" id="{0193A90F-CD36-2027-52CB-FC860439099D}"/>
              </a:ext>
            </a:extLst>
          </p:cNvPr>
          <p:cNvSpPr/>
          <p:nvPr/>
        </p:nvSpPr>
        <p:spPr>
          <a:xfrm>
            <a:off x="440681" y="539867"/>
            <a:ext cx="12902340" cy="563285"/>
          </a:xfrm>
          <a:prstGeom prst="rect">
            <a:avLst/>
          </a:prstGeom>
          <a:noFill/>
          <a:ln/>
        </p:spPr>
        <p:txBody>
          <a:bodyPr wrap="none" lIns="0" tIns="0" rIns="0" bIns="0" rtlCol="0" anchor="t"/>
          <a:lstStyle/>
          <a:p>
            <a:pPr>
              <a:lnSpc>
                <a:spcPts val="4400"/>
              </a:lnSpc>
            </a:pPr>
            <a:r>
              <a:rPr lang="en-US" sz="3600" dirty="0"/>
              <a:t>Configure Webhook: The “Push” Model</a:t>
            </a:r>
            <a:endParaRPr lang="en-US" sz="3500" dirty="0">
              <a:solidFill>
                <a:srgbClr val="00002E"/>
              </a:solidFill>
              <a:latin typeface="Nunito Semi Bold" pitchFamily="34" charset="0"/>
            </a:endParaRPr>
          </a:p>
        </p:txBody>
      </p:sp>
      <p:sp>
        <p:nvSpPr>
          <p:cNvPr id="14" name="TextBox 13">
            <a:extLst>
              <a:ext uri="{FF2B5EF4-FFF2-40B4-BE49-F238E27FC236}">
                <a16:creationId xmlns:a16="http://schemas.microsoft.com/office/drawing/2014/main" id="{48ECC00B-CF20-7F3A-544A-51CC048B0022}"/>
              </a:ext>
            </a:extLst>
          </p:cNvPr>
          <p:cNvSpPr txBox="1"/>
          <p:nvPr/>
        </p:nvSpPr>
        <p:spPr>
          <a:xfrm>
            <a:off x="440681" y="1371599"/>
            <a:ext cx="13816740" cy="6186309"/>
          </a:xfrm>
          <a:prstGeom prst="rect">
            <a:avLst/>
          </a:prstGeom>
          <a:noFill/>
        </p:spPr>
        <p:txBody>
          <a:bodyPr wrap="square" rtlCol="0">
            <a:spAutoFit/>
          </a:bodyPr>
          <a:lstStyle/>
          <a:p>
            <a:r>
              <a:rPr lang="en-US" b="1" dirty="0"/>
              <a:t>Go to your GitHub Repository:</a:t>
            </a:r>
            <a:endParaRPr lang="en-US" dirty="0"/>
          </a:p>
          <a:p>
            <a:pPr marL="742950" lvl="1" indent="-285750">
              <a:buFont typeface="Arial" panose="020B0604020202020204" pitchFamily="34" charset="0"/>
              <a:buChar char="•"/>
            </a:pPr>
            <a:r>
              <a:rPr lang="en-US" dirty="0"/>
              <a:t>Navigate to Settings -&gt; Webhooks -&gt; Add webhook.</a:t>
            </a:r>
          </a:p>
          <a:p>
            <a:pPr lvl="1"/>
            <a:endParaRPr lang="en-US" dirty="0"/>
          </a:p>
          <a:p>
            <a:r>
              <a:rPr lang="en-US" b="1" dirty="0"/>
              <a:t>Add the "Payload URL":</a:t>
            </a:r>
            <a:endParaRPr lang="en-US" dirty="0"/>
          </a:p>
          <a:p>
            <a:pPr marL="742950" lvl="1" indent="-285750">
              <a:buFont typeface="Arial" panose="020B0604020202020204" pitchFamily="34" charset="0"/>
              <a:buChar char="•"/>
            </a:pPr>
            <a:r>
              <a:rPr lang="en-US" dirty="0"/>
              <a:t>This is the most important part. We need to give GitHub the URL for our Jenkins instance.</a:t>
            </a:r>
          </a:p>
          <a:p>
            <a:pPr marL="742950" lvl="1" indent="-285750">
              <a:buFont typeface="Arial" panose="020B0604020202020204" pitchFamily="34" charset="0"/>
              <a:buChar char="•"/>
            </a:pPr>
            <a:r>
              <a:rPr lang="en-US" dirty="0"/>
              <a:t>The URL is: http://&lt;YOUR_JENKINS_URL&gt;/github-webhook/ (Make sure to include the final /) (Jenkins instance should be accessible from GitHub)</a:t>
            </a:r>
          </a:p>
          <a:p>
            <a:pPr lvl="1"/>
            <a:endParaRPr lang="en-US" dirty="0"/>
          </a:p>
          <a:p>
            <a:r>
              <a:rPr lang="en-US" b="1" dirty="0"/>
              <a:t>Configure the Webhook:</a:t>
            </a:r>
            <a:endParaRPr lang="en-US" dirty="0"/>
          </a:p>
          <a:p>
            <a:pPr marL="742950" lvl="1" indent="-285750">
              <a:buFont typeface="Arial" panose="020B0604020202020204" pitchFamily="34" charset="0"/>
              <a:buChar char="•"/>
            </a:pPr>
            <a:r>
              <a:rPr lang="en-US" b="1" dirty="0"/>
              <a:t>Content type:</a:t>
            </a:r>
            <a:r>
              <a:rPr lang="en-US" dirty="0"/>
              <a:t> Set to application/</a:t>
            </a:r>
            <a:r>
              <a:rPr lang="en-US" dirty="0" err="1"/>
              <a:t>json</a:t>
            </a:r>
            <a:endParaRPr lang="en-US" dirty="0"/>
          </a:p>
          <a:p>
            <a:pPr marL="742950" lvl="1" indent="-285750">
              <a:buFont typeface="Arial" panose="020B0604020202020204" pitchFamily="34" charset="0"/>
              <a:buChar char="•"/>
            </a:pPr>
            <a:r>
              <a:rPr lang="en-US" b="1" dirty="0"/>
              <a:t>Secret:</a:t>
            </a:r>
            <a:r>
              <a:rPr lang="en-US" dirty="0"/>
              <a:t> Leave blank, you may set a secret token here and configure it in Jenkins for security, ensuring Jenkins only accepts hooks from your GitHub</a:t>
            </a:r>
          </a:p>
          <a:p>
            <a:pPr marL="742950" lvl="1" indent="-285750">
              <a:buFont typeface="Arial" panose="020B0604020202020204" pitchFamily="34" charset="0"/>
              <a:buChar char="•"/>
            </a:pPr>
            <a:r>
              <a:rPr lang="en-US" b="1" dirty="0"/>
              <a:t>Which events?</a:t>
            </a:r>
            <a:r>
              <a:rPr lang="en-US" dirty="0"/>
              <a:t> Select "Just the push event.</a:t>
            </a:r>
          </a:p>
          <a:p>
            <a:pPr marL="742950" lvl="1" indent="-285750">
              <a:buFont typeface="Arial" panose="020B0604020202020204" pitchFamily="34" charset="0"/>
              <a:buChar char="•"/>
            </a:pPr>
            <a:r>
              <a:rPr lang="en-US" dirty="0"/>
              <a:t>Click Add webhook</a:t>
            </a:r>
          </a:p>
          <a:p>
            <a:pPr marL="742950" lvl="1" indent="-285750">
              <a:buFont typeface="Arial" panose="020B0604020202020204" pitchFamily="34" charset="0"/>
              <a:buChar char="•"/>
            </a:pPr>
            <a:endParaRPr lang="en-US" dirty="0"/>
          </a:p>
          <a:p>
            <a:r>
              <a:rPr lang="en-US" b="1" dirty="0"/>
              <a:t>Configure the Jenkins Job:</a:t>
            </a:r>
            <a:endParaRPr lang="en-US" dirty="0"/>
          </a:p>
          <a:p>
            <a:pPr marL="742950" lvl="1" indent="-285750">
              <a:buFont typeface="Arial" panose="020B0604020202020204" pitchFamily="34" charset="0"/>
              <a:buChar char="•"/>
            </a:pPr>
            <a:r>
              <a:rPr lang="en-US" dirty="0"/>
              <a:t>Open your existing Pipeline job</a:t>
            </a:r>
          </a:p>
          <a:p>
            <a:pPr marL="742950" lvl="1" indent="-285750">
              <a:buFont typeface="Arial" panose="020B0604020202020204" pitchFamily="34" charset="0"/>
              <a:buChar char="•"/>
            </a:pPr>
            <a:r>
              <a:rPr lang="en-US" dirty="0"/>
              <a:t>Under "Build Triggers," check the box </a:t>
            </a:r>
            <a:r>
              <a:rPr lang="en-US" b="1" dirty="0"/>
              <a:t>"GitHub hook trigger for </a:t>
            </a:r>
            <a:r>
              <a:rPr lang="en-US" b="1" dirty="0" err="1"/>
              <a:t>GITScm</a:t>
            </a:r>
            <a:r>
              <a:rPr lang="en-US" b="1" dirty="0"/>
              <a:t> polling"</a:t>
            </a:r>
            <a:endParaRPr lang="en-US" dirty="0"/>
          </a:p>
          <a:p>
            <a:pPr marL="742950" lvl="1" indent="-285750">
              <a:buFont typeface="Arial" panose="020B0604020202020204" pitchFamily="34" charset="0"/>
              <a:buChar char="•"/>
            </a:pPr>
            <a:r>
              <a:rPr lang="en-US" dirty="0"/>
              <a:t>Save the job</a:t>
            </a:r>
          </a:p>
          <a:p>
            <a:pPr lvl="1"/>
            <a:endParaRPr lang="en-US" dirty="0"/>
          </a:p>
          <a:p>
            <a:r>
              <a:rPr lang="en-US" b="1" dirty="0"/>
              <a:t>Test:</a:t>
            </a:r>
            <a:r>
              <a:rPr lang="en-US" dirty="0"/>
              <a:t> Make a small change to your git repo and git push. Switch to the Jenkins dashboard and show the new build starting automatically within seconds</a:t>
            </a:r>
          </a:p>
        </p:txBody>
      </p:sp>
    </p:spTree>
    <p:extLst>
      <p:ext uri="{BB962C8B-B14F-4D97-AF65-F5344CB8AC3E}">
        <p14:creationId xmlns:p14="http://schemas.microsoft.com/office/powerpoint/2010/main" val="2508077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12EF48-3EE8-BE0A-4DA4-B38726EE1B7E}"/>
            </a:ext>
          </a:extLst>
        </p:cNvPr>
        <p:cNvGrpSpPr/>
        <p:nvPr/>
      </p:nvGrpSpPr>
      <p:grpSpPr>
        <a:xfrm>
          <a:off x="0" y="0"/>
          <a:ext cx="0" cy="0"/>
          <a:chOff x="0" y="0"/>
          <a:chExt cx="0" cy="0"/>
        </a:xfrm>
      </p:grpSpPr>
      <p:sp>
        <p:nvSpPr>
          <p:cNvPr id="13" name="Text 0">
            <a:extLst>
              <a:ext uri="{FF2B5EF4-FFF2-40B4-BE49-F238E27FC236}">
                <a16:creationId xmlns:a16="http://schemas.microsoft.com/office/drawing/2014/main" id="{CED0BDAF-8938-F94D-AF4C-C5D4B28DBECE}"/>
              </a:ext>
            </a:extLst>
          </p:cNvPr>
          <p:cNvSpPr/>
          <p:nvPr/>
        </p:nvSpPr>
        <p:spPr>
          <a:xfrm>
            <a:off x="440682" y="539867"/>
            <a:ext cx="8426592" cy="563285"/>
          </a:xfrm>
          <a:prstGeom prst="rect">
            <a:avLst/>
          </a:prstGeom>
          <a:noFill/>
          <a:ln/>
        </p:spPr>
        <p:txBody>
          <a:bodyPr wrap="none" lIns="0" tIns="0" rIns="0" bIns="0" rtlCol="0" anchor="t"/>
          <a:lstStyle/>
          <a:p>
            <a:pPr marL="0" indent="0" algn="l">
              <a:lnSpc>
                <a:spcPts val="4400"/>
              </a:lnSpc>
              <a:buNone/>
            </a:pPr>
            <a:r>
              <a:rPr lang="en-US" sz="3500" dirty="0">
                <a:solidFill>
                  <a:srgbClr val="00002E"/>
                </a:solidFill>
                <a:latin typeface="Nunito Semi Bold" pitchFamily="34" charset="0"/>
                <a:ea typeface="Nunito Semi Bold" pitchFamily="34" charset="-122"/>
                <a:cs typeface="Nunito Semi Bold" pitchFamily="34" charset="-120"/>
              </a:rPr>
              <a:t>Adding and Managing Agents in Jenkins</a:t>
            </a:r>
          </a:p>
        </p:txBody>
      </p:sp>
      <p:sp>
        <p:nvSpPr>
          <p:cNvPr id="14" name="TextBox 13">
            <a:extLst>
              <a:ext uri="{FF2B5EF4-FFF2-40B4-BE49-F238E27FC236}">
                <a16:creationId xmlns:a16="http://schemas.microsoft.com/office/drawing/2014/main" id="{51E75553-360A-A13D-CA5B-B7A06477C23C}"/>
              </a:ext>
            </a:extLst>
          </p:cNvPr>
          <p:cNvSpPr txBox="1"/>
          <p:nvPr/>
        </p:nvSpPr>
        <p:spPr>
          <a:xfrm>
            <a:off x="745958" y="1672389"/>
            <a:ext cx="12681284" cy="4893647"/>
          </a:xfrm>
          <a:prstGeom prst="rect">
            <a:avLst/>
          </a:prstGeom>
          <a:noFill/>
        </p:spPr>
        <p:txBody>
          <a:bodyPr wrap="square" rtlCol="0">
            <a:spAutoFit/>
          </a:bodyPr>
          <a:lstStyle/>
          <a:p>
            <a:r>
              <a:rPr lang="en-IN" sz="2200" b="1" dirty="0">
                <a:solidFill>
                  <a:srgbClr val="00002E"/>
                </a:solidFill>
                <a:latin typeface="Nunito Semi Bold" pitchFamily="34" charset="0"/>
              </a:rPr>
              <a:t>Why Jenkins Agents?</a:t>
            </a:r>
          </a:p>
          <a:p>
            <a:endParaRPr lang="en-IN" sz="2200" b="1" dirty="0">
              <a:solidFill>
                <a:srgbClr val="00002E"/>
              </a:solidFill>
              <a:latin typeface="Nunito Semi Bold" pitchFamily="34" charset="0"/>
            </a:endParaRPr>
          </a:p>
          <a:p>
            <a:r>
              <a:rPr lang="en-IN" sz="1700" b="1" dirty="0">
                <a:solidFill>
                  <a:srgbClr val="00002E"/>
                </a:solidFill>
                <a:latin typeface="PT Sans" pitchFamily="34" charset="0"/>
              </a:rPr>
              <a:t>Scalability </a:t>
            </a:r>
            <a:r>
              <a:rPr lang="en-IN" dirty="0"/>
              <a:t>– Run builds on multiple servers in parallel</a:t>
            </a:r>
          </a:p>
          <a:p>
            <a:endParaRPr lang="en-IN" dirty="0"/>
          </a:p>
          <a:p>
            <a:r>
              <a:rPr lang="en-IN" b="1" dirty="0"/>
              <a:t>I</a:t>
            </a:r>
            <a:r>
              <a:rPr lang="en-IN" sz="1700" b="1" dirty="0">
                <a:solidFill>
                  <a:srgbClr val="00002E"/>
                </a:solidFill>
                <a:latin typeface="PT Sans" pitchFamily="34" charset="0"/>
              </a:rPr>
              <a:t>solation</a:t>
            </a:r>
            <a:r>
              <a:rPr lang="en-IN" dirty="0"/>
              <a:t> – Different environments (Linux, Windows, Docker, EC2)</a:t>
            </a:r>
          </a:p>
          <a:p>
            <a:endParaRPr lang="en-IN" dirty="0"/>
          </a:p>
          <a:p>
            <a:r>
              <a:rPr lang="en-IN" sz="1700" b="1" dirty="0">
                <a:solidFill>
                  <a:srgbClr val="00002E"/>
                </a:solidFill>
                <a:latin typeface="PT Sans" pitchFamily="34" charset="0"/>
              </a:rPr>
              <a:t>Performance</a:t>
            </a:r>
            <a:r>
              <a:rPr lang="en-IN" dirty="0"/>
              <a:t> – Offload heavy jobs from Jenkins Controller</a:t>
            </a:r>
          </a:p>
          <a:p>
            <a:endParaRPr lang="en-IN" dirty="0"/>
          </a:p>
          <a:p>
            <a:r>
              <a:rPr lang="en-IN" sz="1700" b="1" dirty="0">
                <a:solidFill>
                  <a:srgbClr val="00002E"/>
                </a:solidFill>
                <a:latin typeface="PT Sans" pitchFamily="34" charset="0"/>
              </a:rPr>
              <a:t>Flexibility</a:t>
            </a:r>
            <a:r>
              <a:rPr lang="en-IN" dirty="0"/>
              <a:t> – Run specific jobs on specific nodes (e.g., Java builds on Linux, .NET builds on Windows)</a:t>
            </a:r>
          </a:p>
          <a:p>
            <a:endParaRPr lang="en-IN" i="1" dirty="0"/>
          </a:p>
          <a:p>
            <a:pPr algn="ctr"/>
            <a:endParaRPr lang="en-IN" sz="1700" b="1" i="1" dirty="0">
              <a:solidFill>
                <a:srgbClr val="00002E"/>
              </a:solidFill>
              <a:latin typeface="PT Sans" pitchFamily="34" charset="0"/>
            </a:endParaRPr>
          </a:p>
          <a:p>
            <a:pPr algn="ctr"/>
            <a:endParaRPr lang="en-IN" sz="1700" b="1" i="1" dirty="0">
              <a:solidFill>
                <a:srgbClr val="00002E"/>
              </a:solidFill>
              <a:latin typeface="PT Sans" pitchFamily="34" charset="0"/>
            </a:endParaRPr>
          </a:p>
          <a:p>
            <a:pPr algn="ctr"/>
            <a:r>
              <a:rPr lang="en-IN" sz="1700" b="1" i="1" dirty="0">
                <a:solidFill>
                  <a:srgbClr val="00002E"/>
                </a:solidFill>
                <a:latin typeface="PT Sans" pitchFamily="34" charset="0"/>
              </a:rPr>
              <a:t>Key Idea: </a:t>
            </a:r>
            <a:r>
              <a:rPr lang="en-IN" i="1" dirty="0"/>
              <a:t>Controller = Brain, Agents = Workers.</a:t>
            </a:r>
          </a:p>
          <a:p>
            <a:pPr algn="ctr"/>
            <a:endParaRPr lang="en-IN" i="1" dirty="0"/>
          </a:p>
          <a:p>
            <a:pPr algn="ctr"/>
            <a:endParaRPr lang="en-IN" i="1" dirty="0"/>
          </a:p>
          <a:p>
            <a:r>
              <a:rPr lang="en-IN" i="1" dirty="0"/>
              <a:t>Java version should be same in Controller and Agent // </a:t>
            </a:r>
            <a:r>
              <a:rPr lang="en-IN" i="1" dirty="0">
                <a:highlight>
                  <a:srgbClr val="FFFF00"/>
                </a:highlight>
              </a:rPr>
              <a:t>Add a Jenkins script console way to check the java version on the controller</a:t>
            </a:r>
          </a:p>
          <a:p>
            <a:endParaRPr lang="en-IN" dirty="0"/>
          </a:p>
        </p:txBody>
      </p:sp>
    </p:spTree>
    <p:extLst>
      <p:ext uri="{BB962C8B-B14F-4D97-AF65-F5344CB8AC3E}">
        <p14:creationId xmlns:p14="http://schemas.microsoft.com/office/powerpoint/2010/main" val="24174832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9D8A37-D5B6-0082-B76B-2F7D02C0F442}"/>
            </a:ext>
          </a:extLst>
        </p:cNvPr>
        <p:cNvGrpSpPr/>
        <p:nvPr/>
      </p:nvGrpSpPr>
      <p:grpSpPr>
        <a:xfrm>
          <a:off x="0" y="0"/>
          <a:ext cx="0" cy="0"/>
          <a:chOff x="0" y="0"/>
          <a:chExt cx="0" cy="0"/>
        </a:xfrm>
      </p:grpSpPr>
      <p:sp>
        <p:nvSpPr>
          <p:cNvPr id="13" name="Text 0">
            <a:extLst>
              <a:ext uri="{FF2B5EF4-FFF2-40B4-BE49-F238E27FC236}">
                <a16:creationId xmlns:a16="http://schemas.microsoft.com/office/drawing/2014/main" id="{F086E110-1B32-CD00-BAFF-EE882A5E4731}"/>
              </a:ext>
            </a:extLst>
          </p:cNvPr>
          <p:cNvSpPr/>
          <p:nvPr/>
        </p:nvSpPr>
        <p:spPr>
          <a:xfrm>
            <a:off x="440681" y="539867"/>
            <a:ext cx="10279455" cy="563285"/>
          </a:xfrm>
          <a:prstGeom prst="rect">
            <a:avLst/>
          </a:prstGeom>
          <a:noFill/>
          <a:ln/>
        </p:spPr>
        <p:txBody>
          <a:bodyPr wrap="none" lIns="0" tIns="0" rIns="0" bIns="0" rtlCol="0" anchor="t"/>
          <a:lstStyle/>
          <a:p>
            <a:pPr>
              <a:lnSpc>
                <a:spcPts val="4400"/>
              </a:lnSpc>
            </a:pPr>
            <a:r>
              <a:rPr lang="en-US" sz="3500" dirty="0">
                <a:solidFill>
                  <a:srgbClr val="00002E"/>
                </a:solidFill>
                <a:latin typeface="Nunito Semi Bold" pitchFamily="34" charset="0"/>
              </a:rPr>
              <a:t>Pre-Requisites to add a Linux Agent</a:t>
            </a:r>
          </a:p>
        </p:txBody>
      </p:sp>
      <p:sp>
        <p:nvSpPr>
          <p:cNvPr id="7" name="TextBox 6">
            <a:extLst>
              <a:ext uri="{FF2B5EF4-FFF2-40B4-BE49-F238E27FC236}">
                <a16:creationId xmlns:a16="http://schemas.microsoft.com/office/drawing/2014/main" id="{80759739-EC08-8A07-5D34-74254F649F58}"/>
              </a:ext>
            </a:extLst>
          </p:cNvPr>
          <p:cNvSpPr txBox="1"/>
          <p:nvPr/>
        </p:nvSpPr>
        <p:spPr>
          <a:xfrm>
            <a:off x="440681" y="1251284"/>
            <a:ext cx="7702291" cy="6040115"/>
          </a:xfrm>
          <a:prstGeom prst="rect">
            <a:avLst/>
          </a:prstGeom>
          <a:noFill/>
        </p:spPr>
        <p:txBody>
          <a:bodyPr wrap="square" rtlCol="0">
            <a:spAutoFit/>
          </a:bodyPr>
          <a:lstStyle/>
          <a:p>
            <a:r>
              <a:rPr lang="en-US" sz="1850" b="1" dirty="0">
                <a:solidFill>
                  <a:srgbClr val="00002E"/>
                </a:solidFill>
                <a:latin typeface="PT Sans" pitchFamily="34" charset="0"/>
              </a:rPr>
              <a:t>1.) On the Jenkins Agent on Linux (via Terminal)</a:t>
            </a:r>
          </a:p>
          <a:p>
            <a:endParaRPr lang="en-US" dirty="0">
              <a:solidFill>
                <a:srgbClr val="00002E"/>
              </a:solidFill>
              <a:latin typeface="PT Sans" pitchFamily="34" charset="0"/>
            </a:endParaRPr>
          </a:p>
          <a:p>
            <a:pPr marL="800100" lvl="1" indent="-342900">
              <a:buFont typeface="Arial" panose="020B0604020202020204" pitchFamily="34" charset="0"/>
              <a:buChar char="•"/>
            </a:pPr>
            <a:r>
              <a:rPr lang="en-US" sz="1400" dirty="0">
                <a:solidFill>
                  <a:srgbClr val="00002E"/>
                </a:solidFill>
                <a:latin typeface="PT Sans" pitchFamily="34" charset="0"/>
              </a:rPr>
              <a:t>Install Java: SSH into the agent and install Java if not already present. Verify with</a:t>
            </a:r>
          </a:p>
          <a:p>
            <a:pPr marL="1257300" lvl="2" indent="-342900">
              <a:buFont typeface="Arial" panose="020B0604020202020204" pitchFamily="34" charset="0"/>
              <a:buChar char="•"/>
            </a:pPr>
            <a:r>
              <a:rPr lang="en-IN" sz="1400" dirty="0">
                <a:solidFill>
                  <a:srgbClr val="00002E"/>
                </a:solidFill>
                <a:latin typeface="PT Sans" pitchFamily="34" charset="0"/>
              </a:rPr>
              <a:t>apt install openjdk-17-jdk openjdk-17-jre</a:t>
            </a:r>
          </a:p>
          <a:p>
            <a:pPr marL="1257300" lvl="2" indent="-342900">
              <a:buFont typeface="Arial" panose="020B0604020202020204" pitchFamily="34" charset="0"/>
              <a:buChar char="•"/>
            </a:pPr>
            <a:r>
              <a:rPr lang="en-US" sz="1400" dirty="0">
                <a:solidFill>
                  <a:srgbClr val="00002E"/>
                </a:solidFill>
                <a:latin typeface="PT Sans" pitchFamily="34" charset="0"/>
              </a:rPr>
              <a:t>java –version</a:t>
            </a:r>
          </a:p>
          <a:p>
            <a:pPr marL="1257300" lvl="2" indent="-342900">
              <a:buFont typeface="Arial" panose="020B0604020202020204" pitchFamily="34" charset="0"/>
              <a:buChar char="•"/>
            </a:pPr>
            <a:endParaRPr lang="en-US" sz="1400" dirty="0">
              <a:solidFill>
                <a:srgbClr val="00002E"/>
              </a:solidFill>
              <a:latin typeface="PT Sans" pitchFamily="34" charset="0"/>
            </a:endParaRPr>
          </a:p>
          <a:p>
            <a:pPr marL="800100" lvl="1" indent="-342900">
              <a:buFont typeface="Arial" panose="020B0604020202020204" pitchFamily="34" charset="0"/>
              <a:buChar char="•"/>
            </a:pPr>
            <a:r>
              <a:rPr lang="en-US" sz="1400" dirty="0">
                <a:solidFill>
                  <a:srgbClr val="00002E"/>
                </a:solidFill>
                <a:latin typeface="PT Sans" pitchFamily="34" charset="0"/>
              </a:rPr>
              <a:t>Become Root:</a:t>
            </a:r>
          </a:p>
          <a:p>
            <a:pPr marL="1257300" lvl="2" indent="-342900">
              <a:buFont typeface="Arial" panose="020B0604020202020204" pitchFamily="34" charset="0"/>
              <a:buChar char="•"/>
            </a:pPr>
            <a:r>
              <a:rPr lang="en-US" sz="1400" dirty="0" err="1">
                <a:solidFill>
                  <a:srgbClr val="00002E"/>
                </a:solidFill>
                <a:latin typeface="PT Sans" pitchFamily="34" charset="0"/>
              </a:rPr>
              <a:t>sudo</a:t>
            </a:r>
            <a:r>
              <a:rPr lang="en-US" sz="1400" dirty="0">
                <a:solidFill>
                  <a:srgbClr val="00002E"/>
                </a:solidFill>
                <a:latin typeface="PT Sans" pitchFamily="34" charset="0"/>
              </a:rPr>
              <a:t> </a:t>
            </a:r>
            <a:r>
              <a:rPr lang="en-US" sz="1400" dirty="0" err="1">
                <a:solidFill>
                  <a:srgbClr val="00002E"/>
                </a:solidFill>
                <a:latin typeface="PT Sans" pitchFamily="34" charset="0"/>
              </a:rPr>
              <a:t>su</a:t>
            </a:r>
            <a:r>
              <a:rPr lang="en-US" sz="1400" dirty="0">
                <a:solidFill>
                  <a:srgbClr val="00002E"/>
                </a:solidFill>
                <a:latin typeface="PT Sans" pitchFamily="34" charset="0"/>
              </a:rPr>
              <a:t> -</a:t>
            </a:r>
          </a:p>
          <a:p>
            <a:pPr marL="800100" lvl="1" indent="-342900">
              <a:buFont typeface="Arial" panose="020B0604020202020204" pitchFamily="34" charset="0"/>
              <a:buChar char="•"/>
            </a:pPr>
            <a:endParaRPr lang="en-US" sz="1400" dirty="0">
              <a:solidFill>
                <a:srgbClr val="00002E"/>
              </a:solidFill>
              <a:latin typeface="PT Sans" pitchFamily="34" charset="0"/>
            </a:endParaRPr>
          </a:p>
          <a:p>
            <a:pPr marL="800100" lvl="1" indent="-342900">
              <a:buFont typeface="Arial" panose="020B0604020202020204" pitchFamily="34" charset="0"/>
              <a:buChar char="•"/>
            </a:pPr>
            <a:r>
              <a:rPr lang="en-US" sz="1400" dirty="0">
                <a:solidFill>
                  <a:srgbClr val="00002E"/>
                </a:solidFill>
                <a:latin typeface="PT Sans" pitchFamily="34" charset="0"/>
              </a:rPr>
              <a:t>Create a Jenkins User: Create a dedicated user for running agent processes. </a:t>
            </a:r>
          </a:p>
          <a:p>
            <a:pPr marL="1257300" lvl="2" indent="-342900">
              <a:buFont typeface="Arial" panose="020B0604020202020204" pitchFamily="34" charset="0"/>
              <a:buChar char="•"/>
            </a:pPr>
            <a:r>
              <a:rPr lang="en-US" sz="1400" dirty="0" err="1">
                <a:solidFill>
                  <a:srgbClr val="00002E"/>
                </a:solidFill>
                <a:latin typeface="PT Sans" pitchFamily="34" charset="0"/>
              </a:rPr>
              <a:t>adduser</a:t>
            </a:r>
            <a:r>
              <a:rPr lang="en-US" sz="1400" dirty="0">
                <a:solidFill>
                  <a:srgbClr val="00002E"/>
                </a:solidFill>
                <a:latin typeface="PT Sans" pitchFamily="34" charset="0"/>
              </a:rPr>
              <a:t> </a:t>
            </a:r>
            <a:r>
              <a:rPr lang="en-US" sz="1400" dirty="0" err="1">
                <a:solidFill>
                  <a:srgbClr val="00002E"/>
                </a:solidFill>
                <a:latin typeface="PT Sans" pitchFamily="34" charset="0"/>
              </a:rPr>
              <a:t>jenkins</a:t>
            </a:r>
            <a:endParaRPr lang="en-US" sz="1400" dirty="0">
              <a:solidFill>
                <a:srgbClr val="00002E"/>
              </a:solidFill>
              <a:latin typeface="PT Sans" pitchFamily="34" charset="0"/>
            </a:endParaRPr>
          </a:p>
          <a:p>
            <a:pPr lvl="1"/>
            <a:endParaRPr lang="en-US" sz="1400" dirty="0">
              <a:solidFill>
                <a:srgbClr val="00002E"/>
              </a:solidFill>
              <a:latin typeface="PT Sans" pitchFamily="34" charset="0"/>
            </a:endParaRPr>
          </a:p>
          <a:p>
            <a:pPr marL="800100" lvl="1" indent="-342900">
              <a:buFont typeface="Arial" panose="020B0604020202020204" pitchFamily="34" charset="0"/>
              <a:buChar char="•"/>
            </a:pPr>
            <a:r>
              <a:rPr lang="en-US" sz="1400" dirty="0">
                <a:solidFill>
                  <a:srgbClr val="00002E"/>
                </a:solidFill>
                <a:latin typeface="PT Sans" pitchFamily="34" charset="0"/>
              </a:rPr>
              <a:t>Switch to Jenkins user:</a:t>
            </a:r>
          </a:p>
          <a:p>
            <a:pPr marL="1257300" lvl="2" indent="-342900">
              <a:buFont typeface="Arial" panose="020B0604020202020204" pitchFamily="34" charset="0"/>
              <a:buChar char="•"/>
            </a:pPr>
            <a:r>
              <a:rPr lang="en-US" sz="1400" dirty="0" err="1">
                <a:solidFill>
                  <a:srgbClr val="00002E"/>
                </a:solidFill>
                <a:latin typeface="PT Sans" pitchFamily="34" charset="0"/>
              </a:rPr>
              <a:t>su</a:t>
            </a:r>
            <a:r>
              <a:rPr lang="en-US" sz="1400" dirty="0">
                <a:solidFill>
                  <a:srgbClr val="00002E"/>
                </a:solidFill>
                <a:latin typeface="PT Sans" pitchFamily="34" charset="0"/>
              </a:rPr>
              <a:t> - </a:t>
            </a:r>
            <a:r>
              <a:rPr lang="en-US" sz="1400" dirty="0" err="1">
                <a:solidFill>
                  <a:srgbClr val="00002E"/>
                </a:solidFill>
                <a:latin typeface="PT Sans" pitchFamily="34" charset="0"/>
              </a:rPr>
              <a:t>jenkins</a:t>
            </a:r>
            <a:endParaRPr lang="en-US" sz="1400" dirty="0">
              <a:solidFill>
                <a:srgbClr val="00002E"/>
              </a:solidFill>
              <a:latin typeface="PT Sans" pitchFamily="34" charset="0"/>
            </a:endParaRPr>
          </a:p>
          <a:p>
            <a:pPr marL="800100" lvl="1" indent="-342900">
              <a:buFont typeface="Arial" panose="020B0604020202020204" pitchFamily="34" charset="0"/>
              <a:buChar char="•"/>
            </a:pPr>
            <a:endParaRPr lang="en-US" sz="1400" dirty="0">
              <a:solidFill>
                <a:srgbClr val="00002E"/>
              </a:solidFill>
              <a:latin typeface="PT Sans" pitchFamily="34" charset="0"/>
            </a:endParaRPr>
          </a:p>
          <a:p>
            <a:pPr marL="800100" lvl="1" indent="-342900">
              <a:buFont typeface="Arial" panose="020B0604020202020204" pitchFamily="34" charset="0"/>
              <a:buChar char="•"/>
            </a:pPr>
            <a:r>
              <a:rPr lang="en-US" sz="1400" dirty="0">
                <a:solidFill>
                  <a:srgbClr val="00002E"/>
                </a:solidFill>
                <a:latin typeface="PT Sans" pitchFamily="34" charset="0"/>
              </a:rPr>
              <a:t>Generate SSH Key Pair: Switch to the </a:t>
            </a:r>
            <a:r>
              <a:rPr lang="en-US" sz="1400" dirty="0" err="1">
                <a:solidFill>
                  <a:srgbClr val="00002E"/>
                </a:solidFill>
                <a:latin typeface="PT Sans" pitchFamily="34" charset="0"/>
              </a:rPr>
              <a:t>jenkins</a:t>
            </a:r>
            <a:r>
              <a:rPr lang="en-US" sz="1400" dirty="0">
                <a:solidFill>
                  <a:srgbClr val="00002E"/>
                </a:solidFill>
                <a:latin typeface="PT Sans" pitchFamily="34" charset="0"/>
              </a:rPr>
              <a:t> user and generate keys.</a:t>
            </a:r>
          </a:p>
          <a:p>
            <a:pPr marL="1257300" lvl="2" indent="-342900">
              <a:buFont typeface="Arial" panose="020B0604020202020204" pitchFamily="34" charset="0"/>
              <a:buChar char="•"/>
            </a:pPr>
            <a:r>
              <a:rPr lang="en-US" sz="1400" dirty="0">
                <a:solidFill>
                  <a:srgbClr val="00002E"/>
                </a:solidFill>
                <a:latin typeface="PT Sans" pitchFamily="34" charset="0"/>
              </a:rPr>
              <a:t>ssh-keygen -t </a:t>
            </a:r>
            <a:r>
              <a:rPr lang="en-US" sz="1400" dirty="0" err="1">
                <a:solidFill>
                  <a:srgbClr val="00002E"/>
                </a:solidFill>
                <a:latin typeface="PT Sans" pitchFamily="34" charset="0"/>
              </a:rPr>
              <a:t>rsa</a:t>
            </a:r>
            <a:r>
              <a:rPr lang="en-US" sz="1400" dirty="0">
                <a:solidFill>
                  <a:srgbClr val="00002E"/>
                </a:solidFill>
                <a:latin typeface="PT Sans" pitchFamily="34" charset="0"/>
              </a:rPr>
              <a:t> -b 4096 -m PEM</a:t>
            </a:r>
          </a:p>
          <a:p>
            <a:pPr lvl="2"/>
            <a:endParaRPr lang="en-US" sz="1400" dirty="0">
              <a:solidFill>
                <a:srgbClr val="00002E"/>
              </a:solidFill>
              <a:latin typeface="PT Sans" pitchFamily="34" charset="0"/>
            </a:endParaRPr>
          </a:p>
          <a:p>
            <a:pPr marL="800100" lvl="1" indent="-342900">
              <a:buFont typeface="Arial" panose="020B0604020202020204" pitchFamily="34" charset="0"/>
              <a:buChar char="•"/>
            </a:pPr>
            <a:r>
              <a:rPr lang="en-US" sz="1400" dirty="0">
                <a:solidFill>
                  <a:srgbClr val="00002E"/>
                </a:solidFill>
                <a:latin typeface="PT Sans" pitchFamily="34" charset="0"/>
              </a:rPr>
              <a:t>Configure ssh access:</a:t>
            </a:r>
          </a:p>
          <a:p>
            <a:pPr marL="1257300" lvl="2" indent="-342900">
              <a:buFont typeface="Arial" panose="020B0604020202020204" pitchFamily="34" charset="0"/>
              <a:buChar char="•"/>
            </a:pPr>
            <a:r>
              <a:rPr lang="en-US" sz="1400" dirty="0">
                <a:solidFill>
                  <a:srgbClr val="00002E"/>
                </a:solidFill>
                <a:latin typeface="PT Sans" pitchFamily="34" charset="0"/>
              </a:rPr>
              <a:t>cat ~/.ssh/id_rsa.pub &gt;&gt; ~/.ssh/</a:t>
            </a:r>
            <a:r>
              <a:rPr lang="en-US" sz="1400" dirty="0" err="1">
                <a:solidFill>
                  <a:srgbClr val="00002E"/>
                </a:solidFill>
                <a:latin typeface="PT Sans" pitchFamily="34" charset="0"/>
              </a:rPr>
              <a:t>authorized_keys</a:t>
            </a:r>
            <a:endParaRPr lang="en-US" sz="1400" dirty="0">
              <a:solidFill>
                <a:srgbClr val="00002E"/>
              </a:solidFill>
              <a:latin typeface="PT Sans" pitchFamily="34" charset="0"/>
            </a:endParaRPr>
          </a:p>
          <a:p>
            <a:pPr marL="1257300" lvl="2" indent="-342900">
              <a:buFont typeface="Arial" panose="020B0604020202020204" pitchFamily="34" charset="0"/>
              <a:buChar char="•"/>
            </a:pPr>
            <a:r>
              <a:rPr lang="en-US" sz="1400" dirty="0" err="1">
                <a:solidFill>
                  <a:srgbClr val="00002E"/>
                </a:solidFill>
                <a:latin typeface="PT Sans" pitchFamily="34" charset="0"/>
              </a:rPr>
              <a:t>chmod</a:t>
            </a:r>
            <a:r>
              <a:rPr lang="en-US" sz="1400" dirty="0">
                <a:solidFill>
                  <a:srgbClr val="00002E"/>
                </a:solidFill>
                <a:latin typeface="PT Sans" pitchFamily="34" charset="0"/>
              </a:rPr>
              <a:t> 600 ~/.ssh/</a:t>
            </a:r>
            <a:r>
              <a:rPr lang="en-US" sz="1400" dirty="0" err="1">
                <a:solidFill>
                  <a:srgbClr val="00002E"/>
                </a:solidFill>
                <a:latin typeface="PT Sans" pitchFamily="34" charset="0"/>
              </a:rPr>
              <a:t>authorized_keys</a:t>
            </a:r>
            <a:endParaRPr lang="en-US" sz="1400" dirty="0">
              <a:solidFill>
                <a:srgbClr val="00002E"/>
              </a:solidFill>
              <a:latin typeface="PT Sans" pitchFamily="34" charset="0"/>
            </a:endParaRPr>
          </a:p>
          <a:p>
            <a:pPr marL="800100" lvl="1" indent="-342900">
              <a:buFont typeface="Arial" panose="020B0604020202020204" pitchFamily="34" charset="0"/>
              <a:buChar char="•"/>
            </a:pPr>
            <a:endParaRPr lang="en-US" sz="1400" dirty="0">
              <a:solidFill>
                <a:srgbClr val="00002E"/>
              </a:solidFill>
              <a:latin typeface="PT Sans" pitchFamily="34" charset="0"/>
            </a:endParaRPr>
          </a:p>
          <a:p>
            <a:pPr marL="800100" lvl="1" indent="-342900">
              <a:buFont typeface="Arial" panose="020B0604020202020204" pitchFamily="34" charset="0"/>
              <a:buChar char="•"/>
            </a:pPr>
            <a:r>
              <a:rPr lang="en-US" sz="1400" dirty="0">
                <a:solidFill>
                  <a:srgbClr val="00002E"/>
                </a:solidFill>
                <a:latin typeface="PT Sans" pitchFamily="34" charset="0"/>
              </a:rPr>
              <a:t>Test Locally:</a:t>
            </a:r>
          </a:p>
          <a:p>
            <a:pPr marL="1257300" lvl="2" indent="-342900">
              <a:buFont typeface="Arial" panose="020B0604020202020204" pitchFamily="34" charset="0"/>
              <a:buChar char="•"/>
            </a:pPr>
            <a:r>
              <a:rPr lang="en-US" sz="1400" dirty="0">
                <a:solidFill>
                  <a:srgbClr val="00002E"/>
                </a:solidFill>
                <a:latin typeface="PT Sans" pitchFamily="34" charset="0"/>
              </a:rPr>
              <a:t>ssh </a:t>
            </a:r>
            <a:r>
              <a:rPr lang="en-US" sz="1400" dirty="0" err="1">
                <a:solidFill>
                  <a:srgbClr val="00002E"/>
                </a:solidFill>
                <a:latin typeface="PT Sans" pitchFamily="34" charset="0"/>
              </a:rPr>
              <a:t>jenkins@localhost</a:t>
            </a:r>
            <a:endParaRPr lang="en-US" sz="1400" dirty="0">
              <a:solidFill>
                <a:srgbClr val="00002E"/>
              </a:solidFill>
              <a:latin typeface="PT Sans" pitchFamily="34" charset="0"/>
            </a:endParaRPr>
          </a:p>
          <a:p>
            <a:pPr marL="800100" lvl="1" indent="-342900">
              <a:buFont typeface="Arial" panose="020B0604020202020204" pitchFamily="34" charset="0"/>
              <a:buChar char="•"/>
            </a:pPr>
            <a:endParaRPr lang="en-US" sz="1400" dirty="0">
              <a:solidFill>
                <a:srgbClr val="00002E"/>
              </a:solidFill>
              <a:latin typeface="PT Sans" pitchFamily="34" charset="0"/>
            </a:endParaRPr>
          </a:p>
          <a:p>
            <a:pPr marL="800100" lvl="1" indent="-342900">
              <a:buFont typeface="Arial" panose="020B0604020202020204" pitchFamily="34" charset="0"/>
              <a:buChar char="•"/>
            </a:pPr>
            <a:r>
              <a:rPr lang="en-US" sz="1400" dirty="0">
                <a:solidFill>
                  <a:srgbClr val="00002E"/>
                </a:solidFill>
                <a:latin typeface="PT Sans" pitchFamily="34" charset="0"/>
              </a:rPr>
              <a:t>Copy the Private Key: Display the private key for later use in Jenkins.:</a:t>
            </a:r>
          </a:p>
          <a:p>
            <a:pPr marL="1257300" lvl="2" indent="-342900">
              <a:buFont typeface="Arial" panose="020B0604020202020204" pitchFamily="34" charset="0"/>
              <a:buChar char="•"/>
            </a:pPr>
            <a:r>
              <a:rPr lang="en-US" sz="1400" dirty="0">
                <a:solidFill>
                  <a:srgbClr val="00002E"/>
                </a:solidFill>
                <a:latin typeface="PT Sans" pitchFamily="34" charset="0"/>
              </a:rPr>
              <a:t>cat /home/</a:t>
            </a:r>
            <a:r>
              <a:rPr lang="en-US" sz="1400" dirty="0" err="1">
                <a:solidFill>
                  <a:srgbClr val="00002E"/>
                </a:solidFill>
                <a:latin typeface="PT Sans" pitchFamily="34" charset="0"/>
              </a:rPr>
              <a:t>jenkins</a:t>
            </a:r>
            <a:r>
              <a:rPr lang="en-US" sz="1400" dirty="0">
                <a:solidFill>
                  <a:srgbClr val="00002E"/>
                </a:solidFill>
                <a:latin typeface="PT Sans" pitchFamily="34" charset="0"/>
              </a:rPr>
              <a:t>/.ssh/</a:t>
            </a:r>
            <a:r>
              <a:rPr lang="en-US" sz="1400" dirty="0" err="1">
                <a:solidFill>
                  <a:srgbClr val="00002E"/>
                </a:solidFill>
                <a:latin typeface="PT Sans" pitchFamily="34" charset="0"/>
              </a:rPr>
              <a:t>id_rsa</a:t>
            </a:r>
            <a:endParaRPr lang="en-US" dirty="0">
              <a:solidFill>
                <a:srgbClr val="00002E"/>
              </a:solidFill>
              <a:latin typeface="PT Sans" pitchFamily="34" charset="0"/>
            </a:endParaRPr>
          </a:p>
        </p:txBody>
      </p:sp>
      <p:sp>
        <p:nvSpPr>
          <p:cNvPr id="2" name="TextBox 1">
            <a:extLst>
              <a:ext uri="{FF2B5EF4-FFF2-40B4-BE49-F238E27FC236}">
                <a16:creationId xmlns:a16="http://schemas.microsoft.com/office/drawing/2014/main" id="{ED1C127E-88C2-044A-73B4-792B483DC1F6}"/>
              </a:ext>
            </a:extLst>
          </p:cNvPr>
          <p:cNvSpPr txBox="1"/>
          <p:nvPr/>
        </p:nvSpPr>
        <p:spPr>
          <a:xfrm>
            <a:off x="8458200" y="1215189"/>
            <a:ext cx="5390147" cy="3893374"/>
          </a:xfrm>
          <a:prstGeom prst="rect">
            <a:avLst/>
          </a:prstGeom>
          <a:noFill/>
        </p:spPr>
        <p:txBody>
          <a:bodyPr wrap="square" rtlCol="0">
            <a:spAutoFit/>
          </a:bodyPr>
          <a:lstStyle/>
          <a:p>
            <a:r>
              <a:rPr lang="en-US" sz="1850" b="1" dirty="0">
                <a:solidFill>
                  <a:srgbClr val="00002E"/>
                </a:solidFill>
                <a:latin typeface="PT Sans" pitchFamily="34" charset="0"/>
              </a:rPr>
              <a:t>2.) On the Jenkins Master (via UI):</a:t>
            </a:r>
          </a:p>
          <a:p>
            <a:endParaRPr lang="en-US" sz="1850" dirty="0">
              <a:solidFill>
                <a:srgbClr val="00002E"/>
              </a:solidFill>
              <a:latin typeface="PT Sans" pitchFamily="34" charset="0"/>
            </a:endParaRPr>
          </a:p>
          <a:p>
            <a:pPr marL="342900" indent="-342900">
              <a:buFont typeface="Arial" panose="020B0604020202020204" pitchFamily="34" charset="0"/>
              <a:buChar char="•"/>
            </a:pPr>
            <a:r>
              <a:rPr lang="en-US" sz="1600" dirty="0">
                <a:solidFill>
                  <a:srgbClr val="00002E"/>
                </a:solidFill>
                <a:latin typeface="PT Sans" pitchFamily="34" charset="0"/>
              </a:rPr>
              <a:t>Go to Dashboard &gt; Manage Jenkins &gt; Credentials &gt; System &gt; Global credentials (unrestricted) &gt; Add Credentials.</a:t>
            </a:r>
          </a:p>
          <a:p>
            <a:pPr marL="800100" lvl="1" indent="-342900">
              <a:buFont typeface="Arial" panose="020B0604020202020204" pitchFamily="34" charset="0"/>
              <a:buChar char="•"/>
            </a:pPr>
            <a:r>
              <a:rPr lang="en-US" sz="1600" dirty="0">
                <a:solidFill>
                  <a:srgbClr val="00002E"/>
                </a:solidFill>
                <a:latin typeface="PT Sans" pitchFamily="34" charset="0"/>
              </a:rPr>
              <a:t>Kind: SSH Username with private key.</a:t>
            </a:r>
          </a:p>
          <a:p>
            <a:pPr marL="800100" lvl="1" indent="-342900">
              <a:buFont typeface="Arial" panose="020B0604020202020204" pitchFamily="34" charset="0"/>
              <a:buChar char="•"/>
            </a:pPr>
            <a:r>
              <a:rPr lang="en-US" sz="1600" dirty="0">
                <a:solidFill>
                  <a:srgbClr val="00002E"/>
                </a:solidFill>
                <a:latin typeface="PT Sans" pitchFamily="34" charset="0"/>
              </a:rPr>
              <a:t>Scope: Global.</a:t>
            </a:r>
          </a:p>
          <a:p>
            <a:pPr marL="800100" lvl="1" indent="-342900">
              <a:buFont typeface="Arial" panose="020B0604020202020204" pitchFamily="34" charset="0"/>
              <a:buChar char="•"/>
            </a:pPr>
            <a:r>
              <a:rPr lang="en-US" sz="1600" dirty="0">
                <a:solidFill>
                  <a:srgbClr val="00002E"/>
                </a:solidFill>
                <a:latin typeface="PT Sans" pitchFamily="34" charset="0"/>
              </a:rPr>
              <a:t>ID: Something like '</a:t>
            </a:r>
            <a:r>
              <a:rPr lang="en-US" sz="1600" dirty="0" err="1">
                <a:solidFill>
                  <a:srgbClr val="00002E"/>
                </a:solidFill>
                <a:latin typeface="PT Sans" pitchFamily="34" charset="0"/>
              </a:rPr>
              <a:t>jenkins</a:t>
            </a:r>
            <a:r>
              <a:rPr lang="en-US" sz="1600" dirty="0">
                <a:solidFill>
                  <a:srgbClr val="00002E"/>
                </a:solidFill>
                <a:latin typeface="PT Sans" pitchFamily="34" charset="0"/>
              </a:rPr>
              <a:t>-agent-ssh'</a:t>
            </a:r>
          </a:p>
          <a:p>
            <a:pPr marL="800100" lvl="1" indent="-342900">
              <a:buFont typeface="Arial" panose="020B0604020202020204" pitchFamily="34" charset="0"/>
              <a:buChar char="•"/>
            </a:pPr>
            <a:r>
              <a:rPr lang="en-US" sz="1600" dirty="0">
                <a:solidFill>
                  <a:srgbClr val="00002E"/>
                </a:solidFill>
                <a:latin typeface="PT Sans" pitchFamily="34" charset="0"/>
              </a:rPr>
              <a:t>Description: Descriptive text</a:t>
            </a:r>
          </a:p>
          <a:p>
            <a:pPr marL="800100" lvl="1" indent="-342900">
              <a:buFont typeface="Arial" panose="020B0604020202020204" pitchFamily="34" charset="0"/>
              <a:buChar char="•"/>
            </a:pPr>
            <a:r>
              <a:rPr lang="en-US" sz="1600" dirty="0">
                <a:solidFill>
                  <a:srgbClr val="00002E"/>
                </a:solidFill>
                <a:latin typeface="PT Sans" pitchFamily="34" charset="0"/>
              </a:rPr>
              <a:t>Username: </a:t>
            </a:r>
            <a:r>
              <a:rPr lang="en-US" sz="1600" dirty="0" err="1">
                <a:solidFill>
                  <a:srgbClr val="00002E"/>
                </a:solidFill>
                <a:latin typeface="PT Sans" pitchFamily="34" charset="0"/>
              </a:rPr>
              <a:t>jenkins</a:t>
            </a:r>
            <a:endParaRPr lang="en-US" sz="1600" dirty="0">
              <a:solidFill>
                <a:srgbClr val="00002E"/>
              </a:solidFill>
              <a:latin typeface="PT Sans" pitchFamily="34" charset="0"/>
            </a:endParaRPr>
          </a:p>
          <a:p>
            <a:pPr marL="800100" lvl="1" indent="-342900">
              <a:buFont typeface="Arial" panose="020B0604020202020204" pitchFamily="34" charset="0"/>
              <a:buChar char="•"/>
            </a:pPr>
            <a:r>
              <a:rPr lang="en-US" sz="1600" dirty="0">
                <a:solidFill>
                  <a:srgbClr val="00002E"/>
                </a:solidFill>
                <a:latin typeface="PT Sans" pitchFamily="34" charset="0"/>
              </a:rPr>
              <a:t>Private Key: Select "Enter directly" and paste the private key copied from the agent</a:t>
            </a:r>
          </a:p>
          <a:p>
            <a:pPr marL="800100" lvl="1" indent="-342900">
              <a:buFont typeface="Arial" panose="020B0604020202020204" pitchFamily="34" charset="0"/>
              <a:buChar char="•"/>
            </a:pPr>
            <a:r>
              <a:rPr lang="en-US" sz="1600" dirty="0">
                <a:solidFill>
                  <a:srgbClr val="00002E"/>
                </a:solidFill>
                <a:latin typeface="PT Sans" pitchFamily="34" charset="0"/>
              </a:rPr>
              <a:t>Passphrase: Leave blank.</a:t>
            </a:r>
          </a:p>
          <a:p>
            <a:pPr marL="800100" lvl="1" indent="-342900">
              <a:buFont typeface="Arial" panose="020B0604020202020204" pitchFamily="34" charset="0"/>
              <a:buChar char="•"/>
            </a:pPr>
            <a:r>
              <a:rPr lang="en-US" sz="1600" dirty="0">
                <a:solidFill>
                  <a:srgbClr val="00002E"/>
                </a:solidFill>
                <a:latin typeface="PT Sans" pitchFamily="34" charset="0"/>
              </a:rPr>
              <a:t>Click OK.</a:t>
            </a:r>
            <a:endParaRPr lang="en-IN" sz="1600" dirty="0">
              <a:solidFill>
                <a:srgbClr val="00002E"/>
              </a:solidFill>
              <a:latin typeface="PT Sans" pitchFamily="34" charset="0"/>
            </a:endParaRPr>
          </a:p>
          <a:p>
            <a:endParaRPr lang="en-IN" dirty="0"/>
          </a:p>
        </p:txBody>
      </p:sp>
      <p:sp>
        <p:nvSpPr>
          <p:cNvPr id="3" name="TextBox 2">
            <a:extLst>
              <a:ext uri="{FF2B5EF4-FFF2-40B4-BE49-F238E27FC236}">
                <a16:creationId xmlns:a16="http://schemas.microsoft.com/office/drawing/2014/main" id="{8E4C8945-7447-E0D1-AB1D-A6A7B0E18BBA}"/>
              </a:ext>
            </a:extLst>
          </p:cNvPr>
          <p:cNvSpPr txBox="1"/>
          <p:nvPr/>
        </p:nvSpPr>
        <p:spPr>
          <a:xfrm>
            <a:off x="9070874" y="5503645"/>
            <a:ext cx="4777473" cy="646331"/>
          </a:xfrm>
          <a:prstGeom prst="rect">
            <a:avLst/>
          </a:prstGeom>
          <a:noFill/>
        </p:spPr>
        <p:txBody>
          <a:bodyPr wrap="square" rtlCol="0">
            <a:spAutoFit/>
          </a:bodyPr>
          <a:lstStyle/>
          <a:p>
            <a:r>
              <a:rPr lang="en-IN" dirty="0">
                <a:solidFill>
                  <a:schemeClr val="accent1">
                    <a:lumMod val="75000"/>
                  </a:schemeClr>
                </a:solidFill>
              </a:rPr>
              <a:t>Reference: https://www.sectigo.com/resource-library/what-is-an-ssh-key</a:t>
            </a:r>
          </a:p>
        </p:txBody>
      </p:sp>
    </p:spTree>
    <p:extLst>
      <p:ext uri="{BB962C8B-B14F-4D97-AF65-F5344CB8AC3E}">
        <p14:creationId xmlns:p14="http://schemas.microsoft.com/office/powerpoint/2010/main" val="41898795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E503E4-353B-1328-49C4-A7E9A0301838}"/>
            </a:ext>
          </a:extLst>
        </p:cNvPr>
        <p:cNvGrpSpPr/>
        <p:nvPr/>
      </p:nvGrpSpPr>
      <p:grpSpPr>
        <a:xfrm>
          <a:off x="0" y="0"/>
          <a:ext cx="0" cy="0"/>
          <a:chOff x="0" y="0"/>
          <a:chExt cx="0" cy="0"/>
        </a:xfrm>
      </p:grpSpPr>
      <p:sp>
        <p:nvSpPr>
          <p:cNvPr id="13" name="Text 0">
            <a:extLst>
              <a:ext uri="{FF2B5EF4-FFF2-40B4-BE49-F238E27FC236}">
                <a16:creationId xmlns:a16="http://schemas.microsoft.com/office/drawing/2014/main" id="{DE222FD4-E846-FEFA-5DA7-68502FCCF2BE}"/>
              </a:ext>
            </a:extLst>
          </p:cNvPr>
          <p:cNvSpPr/>
          <p:nvPr/>
        </p:nvSpPr>
        <p:spPr>
          <a:xfrm>
            <a:off x="440682" y="539867"/>
            <a:ext cx="8426592" cy="563285"/>
          </a:xfrm>
          <a:prstGeom prst="rect">
            <a:avLst/>
          </a:prstGeom>
          <a:noFill/>
          <a:ln/>
        </p:spPr>
        <p:txBody>
          <a:bodyPr wrap="none" lIns="0" tIns="0" rIns="0" bIns="0" rtlCol="0" anchor="t"/>
          <a:lstStyle/>
          <a:p>
            <a:pPr>
              <a:lnSpc>
                <a:spcPts val="4400"/>
              </a:lnSpc>
            </a:pPr>
            <a:r>
              <a:rPr lang="en-US" sz="3500" dirty="0">
                <a:solidFill>
                  <a:srgbClr val="00002E"/>
                </a:solidFill>
                <a:latin typeface="Nunito Semi Bold" pitchFamily="34" charset="0"/>
              </a:rPr>
              <a:t>How to Add an Agent (Steps)</a:t>
            </a:r>
          </a:p>
        </p:txBody>
      </p:sp>
      <p:sp>
        <p:nvSpPr>
          <p:cNvPr id="14" name="TextBox 13">
            <a:extLst>
              <a:ext uri="{FF2B5EF4-FFF2-40B4-BE49-F238E27FC236}">
                <a16:creationId xmlns:a16="http://schemas.microsoft.com/office/drawing/2014/main" id="{7FF846AE-EA08-BD90-4472-A7C89503D3FD}"/>
              </a:ext>
            </a:extLst>
          </p:cNvPr>
          <p:cNvSpPr txBox="1"/>
          <p:nvPr/>
        </p:nvSpPr>
        <p:spPr>
          <a:xfrm>
            <a:off x="440681" y="1371599"/>
            <a:ext cx="13191097" cy="5262979"/>
          </a:xfrm>
          <a:prstGeom prst="rect">
            <a:avLst/>
          </a:prstGeom>
          <a:noFill/>
        </p:spPr>
        <p:txBody>
          <a:bodyPr wrap="square" rtlCol="0">
            <a:spAutoFit/>
          </a:bodyPr>
          <a:lstStyle/>
          <a:p>
            <a:pPr marL="457200" indent="-457200">
              <a:buFont typeface="+mj-lt"/>
              <a:buAutoNum type="arabicPeriod"/>
            </a:pPr>
            <a:r>
              <a:rPr lang="en-IN" sz="1600" dirty="0">
                <a:solidFill>
                  <a:srgbClr val="00002E"/>
                </a:solidFill>
                <a:latin typeface="PT Sans" pitchFamily="34" charset="0"/>
              </a:rPr>
              <a:t>Go </a:t>
            </a:r>
            <a:r>
              <a:rPr lang="en-IN" sz="1600" b="1" dirty="0">
                <a:solidFill>
                  <a:srgbClr val="00002E"/>
                </a:solidFill>
                <a:latin typeface="PT Sans" pitchFamily="34" charset="0"/>
              </a:rPr>
              <a:t>to Manage Jenkins </a:t>
            </a:r>
            <a:r>
              <a:rPr lang="en-IN" sz="1600" dirty="0">
                <a:solidFill>
                  <a:srgbClr val="00002E"/>
                </a:solidFill>
                <a:latin typeface="PT Sans" pitchFamily="34" charset="0"/>
              </a:rPr>
              <a:t>-&gt; </a:t>
            </a:r>
            <a:r>
              <a:rPr lang="en-IN" sz="1600" b="1" dirty="0">
                <a:solidFill>
                  <a:srgbClr val="00002E"/>
                </a:solidFill>
                <a:latin typeface="PT Sans" pitchFamily="34" charset="0"/>
              </a:rPr>
              <a:t>Nodes and Clouds</a:t>
            </a:r>
            <a:r>
              <a:rPr lang="en-IN" sz="1600" dirty="0">
                <a:solidFill>
                  <a:srgbClr val="00002E"/>
                </a:solidFill>
                <a:latin typeface="PT Sans" pitchFamily="34" charset="0"/>
              </a:rPr>
              <a:t> -&gt; </a:t>
            </a:r>
            <a:r>
              <a:rPr lang="en-IN" sz="1600" b="1" dirty="0">
                <a:solidFill>
                  <a:srgbClr val="00002E"/>
                </a:solidFill>
                <a:latin typeface="PT Sans" pitchFamily="34" charset="0"/>
              </a:rPr>
              <a:t>New Node</a:t>
            </a:r>
            <a:r>
              <a:rPr lang="en-IN" sz="1600" dirty="0">
                <a:solidFill>
                  <a:srgbClr val="00002E"/>
                </a:solidFill>
                <a:latin typeface="PT Sans" pitchFamily="34" charset="0"/>
              </a:rPr>
              <a:t>.</a:t>
            </a:r>
          </a:p>
          <a:p>
            <a:pPr marL="457200" indent="-457200">
              <a:buFont typeface="+mj-lt"/>
              <a:buAutoNum type="arabicPeriod"/>
            </a:pPr>
            <a:endParaRPr lang="en-IN" sz="1600" dirty="0">
              <a:solidFill>
                <a:srgbClr val="00002E"/>
              </a:solidFill>
              <a:latin typeface="PT Sans" pitchFamily="34" charset="0"/>
            </a:endParaRPr>
          </a:p>
          <a:p>
            <a:pPr marL="457200" indent="-457200">
              <a:buFont typeface="+mj-lt"/>
              <a:buAutoNum type="arabicPeriod"/>
            </a:pPr>
            <a:r>
              <a:rPr lang="en-IN" sz="1600" dirty="0">
                <a:solidFill>
                  <a:srgbClr val="00002E"/>
                </a:solidFill>
                <a:latin typeface="PT Sans" pitchFamily="34" charset="0"/>
              </a:rPr>
              <a:t>Enter </a:t>
            </a:r>
            <a:r>
              <a:rPr lang="en-IN" sz="1600" b="1" dirty="0">
                <a:solidFill>
                  <a:srgbClr val="00002E"/>
                </a:solidFill>
                <a:latin typeface="PT Sans" pitchFamily="34" charset="0"/>
              </a:rPr>
              <a:t>Node Name </a:t>
            </a:r>
            <a:r>
              <a:rPr lang="en-IN" sz="1600" dirty="0">
                <a:solidFill>
                  <a:srgbClr val="00002E"/>
                </a:solidFill>
                <a:latin typeface="PT Sans" pitchFamily="34" charset="0"/>
              </a:rPr>
              <a:t>&amp; choose “Permanent Agent.”</a:t>
            </a:r>
          </a:p>
          <a:p>
            <a:pPr marL="457200" indent="-457200">
              <a:buFont typeface="+mj-lt"/>
              <a:buAutoNum type="arabicPeriod"/>
            </a:pPr>
            <a:endParaRPr lang="en-IN" sz="1600" dirty="0">
              <a:solidFill>
                <a:srgbClr val="00002E"/>
              </a:solidFill>
              <a:latin typeface="PT Sans" pitchFamily="34" charset="0"/>
            </a:endParaRPr>
          </a:p>
          <a:p>
            <a:pPr marL="457200" indent="-457200">
              <a:buFont typeface="+mj-lt"/>
              <a:buAutoNum type="arabicPeriod"/>
            </a:pPr>
            <a:r>
              <a:rPr lang="en-IN" sz="1600" dirty="0">
                <a:solidFill>
                  <a:srgbClr val="00002E"/>
                </a:solidFill>
                <a:latin typeface="PT Sans" pitchFamily="34" charset="0"/>
              </a:rPr>
              <a:t>Configure:</a:t>
            </a:r>
          </a:p>
          <a:p>
            <a:pPr marL="457200" indent="-457200">
              <a:buFont typeface="+mj-lt"/>
              <a:buAutoNum type="arabicPeriod"/>
            </a:pPr>
            <a:endParaRPr lang="en-IN" sz="1600" dirty="0">
              <a:solidFill>
                <a:srgbClr val="00002E"/>
              </a:solidFill>
              <a:latin typeface="PT Sans" pitchFamily="34" charset="0"/>
            </a:endParaRPr>
          </a:p>
          <a:p>
            <a:pPr marL="800100" lvl="1" indent="-342900">
              <a:buFont typeface="Arial" panose="020B0604020202020204" pitchFamily="34" charset="0"/>
              <a:buChar char="•"/>
            </a:pPr>
            <a:r>
              <a:rPr lang="en-IN" sz="1600" dirty="0">
                <a:solidFill>
                  <a:srgbClr val="00002E"/>
                </a:solidFill>
                <a:latin typeface="PT Sans" pitchFamily="34" charset="0"/>
              </a:rPr>
              <a:t>Remote Root Directory (e.g., /home/</a:t>
            </a:r>
            <a:r>
              <a:rPr lang="en-IN" sz="1600" dirty="0" err="1">
                <a:solidFill>
                  <a:srgbClr val="00002E"/>
                </a:solidFill>
                <a:latin typeface="PT Sans" pitchFamily="34" charset="0"/>
              </a:rPr>
              <a:t>jenkins</a:t>
            </a:r>
            <a:r>
              <a:rPr lang="en-IN" sz="1600" dirty="0">
                <a:solidFill>
                  <a:srgbClr val="00002E"/>
                </a:solidFill>
                <a:latin typeface="PT Sans" pitchFamily="34" charset="0"/>
              </a:rPr>
              <a:t>)</a:t>
            </a:r>
          </a:p>
          <a:p>
            <a:pPr marL="914400" lvl="1" indent="-457200">
              <a:buFont typeface="Arial" panose="020B0604020202020204" pitchFamily="34" charset="0"/>
              <a:buChar char="•"/>
            </a:pPr>
            <a:endParaRPr lang="en-IN" sz="1600" dirty="0">
              <a:solidFill>
                <a:srgbClr val="00002E"/>
              </a:solidFill>
              <a:latin typeface="PT Sans" pitchFamily="34" charset="0"/>
            </a:endParaRPr>
          </a:p>
          <a:p>
            <a:pPr marL="800100" lvl="1" indent="-342900">
              <a:buFont typeface="Arial" panose="020B0604020202020204" pitchFamily="34" charset="0"/>
              <a:buChar char="•"/>
            </a:pPr>
            <a:r>
              <a:rPr lang="en-IN" sz="1600" dirty="0">
                <a:solidFill>
                  <a:srgbClr val="00002E"/>
                </a:solidFill>
                <a:latin typeface="PT Sans" pitchFamily="34" charset="0"/>
              </a:rPr>
              <a:t>Labels (to target specific jobs)</a:t>
            </a:r>
          </a:p>
          <a:p>
            <a:pPr marL="914400" lvl="1" indent="-457200">
              <a:buFont typeface="Arial" panose="020B0604020202020204" pitchFamily="34" charset="0"/>
              <a:buChar char="•"/>
            </a:pPr>
            <a:endParaRPr lang="en-IN" sz="1600" dirty="0">
              <a:solidFill>
                <a:srgbClr val="00002E"/>
              </a:solidFill>
              <a:latin typeface="PT Sans" pitchFamily="34" charset="0"/>
            </a:endParaRPr>
          </a:p>
          <a:p>
            <a:pPr marL="800100" lvl="1" indent="-342900">
              <a:buFont typeface="Arial" panose="020B0604020202020204" pitchFamily="34" charset="0"/>
              <a:buChar char="•"/>
            </a:pPr>
            <a:r>
              <a:rPr lang="en-IN" sz="1600" dirty="0">
                <a:solidFill>
                  <a:srgbClr val="00002E"/>
                </a:solidFill>
                <a:latin typeface="PT Sans" pitchFamily="34" charset="0"/>
              </a:rPr>
              <a:t>Number of executors</a:t>
            </a:r>
          </a:p>
          <a:p>
            <a:pPr marL="457200" indent="-457200">
              <a:buFont typeface="+mj-lt"/>
              <a:buAutoNum type="arabicPeriod"/>
            </a:pPr>
            <a:endParaRPr lang="en-IN" sz="1600" dirty="0">
              <a:solidFill>
                <a:srgbClr val="00002E"/>
              </a:solidFill>
              <a:latin typeface="PT Sans" pitchFamily="34" charset="0"/>
            </a:endParaRPr>
          </a:p>
          <a:p>
            <a:pPr marL="457200" indent="-457200">
              <a:buFont typeface="+mj-lt"/>
              <a:buAutoNum type="arabicPeriod"/>
            </a:pPr>
            <a:r>
              <a:rPr lang="en-IN" sz="1600" dirty="0">
                <a:solidFill>
                  <a:srgbClr val="00002E"/>
                </a:solidFill>
                <a:latin typeface="PT Sans" pitchFamily="34" charset="0"/>
              </a:rPr>
              <a:t>Select Launch Method:</a:t>
            </a:r>
          </a:p>
          <a:p>
            <a:pPr marL="457200" indent="-457200">
              <a:buFont typeface="+mj-lt"/>
              <a:buAutoNum type="arabicPeriod"/>
            </a:pPr>
            <a:endParaRPr lang="en-IN" sz="1600" dirty="0">
              <a:solidFill>
                <a:srgbClr val="00002E"/>
              </a:solidFill>
              <a:latin typeface="PT Sans" pitchFamily="34" charset="0"/>
            </a:endParaRPr>
          </a:p>
          <a:p>
            <a:pPr marL="914400" lvl="1" indent="-457200">
              <a:buFont typeface="Arial" panose="020B0604020202020204" pitchFamily="34" charset="0"/>
              <a:buChar char="•"/>
            </a:pPr>
            <a:r>
              <a:rPr lang="en-IN" sz="1600" dirty="0">
                <a:solidFill>
                  <a:srgbClr val="00002E"/>
                </a:solidFill>
                <a:latin typeface="PT Sans" pitchFamily="34" charset="0"/>
              </a:rPr>
              <a:t>Launch agent via SSH (Linux/EC2 builds)</a:t>
            </a:r>
          </a:p>
          <a:p>
            <a:pPr marL="1371600" lvl="2" indent="-457200">
              <a:buFont typeface="Arial" panose="020B0604020202020204" pitchFamily="34" charset="0"/>
              <a:buChar char="•"/>
            </a:pPr>
            <a:r>
              <a:rPr lang="en-IN" sz="1600" dirty="0">
                <a:solidFill>
                  <a:srgbClr val="00002E"/>
                </a:solidFill>
                <a:latin typeface="PT Sans" pitchFamily="34" charset="0"/>
              </a:rPr>
              <a:t>Provide the Linux server Hostname</a:t>
            </a:r>
          </a:p>
          <a:p>
            <a:pPr marL="1371600" lvl="2" indent="-457200">
              <a:buFont typeface="Arial" panose="020B0604020202020204" pitchFamily="34" charset="0"/>
              <a:buChar char="•"/>
            </a:pPr>
            <a:r>
              <a:rPr lang="en-IN" sz="1600" dirty="0">
                <a:solidFill>
                  <a:srgbClr val="00002E"/>
                </a:solidFill>
                <a:latin typeface="PT Sans" pitchFamily="34" charset="0"/>
              </a:rPr>
              <a:t>Add the Credentials created above</a:t>
            </a:r>
          </a:p>
          <a:p>
            <a:pPr marL="1371600" lvl="2" indent="-457200">
              <a:buFont typeface="Arial" panose="020B0604020202020204" pitchFamily="34" charset="0"/>
              <a:buChar char="•"/>
            </a:pPr>
            <a:r>
              <a:rPr lang="en-IN" sz="1600" dirty="0">
                <a:solidFill>
                  <a:srgbClr val="00002E"/>
                </a:solidFill>
                <a:latin typeface="PT Sans" pitchFamily="34" charset="0"/>
              </a:rPr>
              <a:t>Select Non-Verifying Verification Strategy</a:t>
            </a:r>
          </a:p>
          <a:p>
            <a:pPr marL="457200" indent="-457200">
              <a:buFont typeface="Arial" panose="020B0604020202020204" pitchFamily="34" charset="0"/>
              <a:buChar char="•"/>
            </a:pPr>
            <a:r>
              <a:rPr lang="en-IN" sz="1600" dirty="0">
                <a:solidFill>
                  <a:srgbClr val="00002E"/>
                </a:solidFill>
                <a:latin typeface="PT Sans" pitchFamily="34" charset="0"/>
              </a:rPr>
              <a:t>Save </a:t>
            </a:r>
          </a:p>
          <a:p>
            <a:pPr marL="457200" indent="-457200">
              <a:buFont typeface="+mj-lt"/>
              <a:buAutoNum type="arabicPeriod"/>
            </a:pPr>
            <a:endParaRPr lang="en-IN" sz="1600" dirty="0">
              <a:solidFill>
                <a:srgbClr val="00002E"/>
              </a:solidFill>
              <a:latin typeface="PT Sans" pitchFamily="34" charset="0"/>
            </a:endParaRPr>
          </a:p>
          <a:p>
            <a:r>
              <a:rPr lang="en-IN" sz="1600" dirty="0">
                <a:solidFill>
                  <a:srgbClr val="00002E"/>
                </a:solidFill>
                <a:latin typeface="PT Sans" pitchFamily="34" charset="0"/>
              </a:rPr>
              <a:t>Jenkins shows agent show Agent connection logs</a:t>
            </a:r>
          </a:p>
        </p:txBody>
      </p:sp>
    </p:spTree>
    <p:extLst>
      <p:ext uri="{BB962C8B-B14F-4D97-AF65-F5344CB8AC3E}">
        <p14:creationId xmlns:p14="http://schemas.microsoft.com/office/powerpoint/2010/main" val="950940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8E55DC-5F8F-3DF3-415C-A89DA83A85E5}"/>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9EEAA284-BDD5-8238-809A-F523CD1CFBED}"/>
              </a:ext>
            </a:extLst>
          </p:cNvPr>
          <p:cNvSpPr/>
          <p:nvPr/>
        </p:nvSpPr>
        <p:spPr>
          <a:xfrm>
            <a:off x="536289" y="373261"/>
            <a:ext cx="7782778" cy="600312"/>
          </a:xfrm>
          <a:prstGeom prst="rect">
            <a:avLst/>
          </a:prstGeom>
          <a:noFill/>
          <a:ln/>
        </p:spPr>
        <p:txBody>
          <a:bodyPr wrap="none" lIns="0" tIns="0" rIns="0" bIns="0" rtlCol="0" anchor="ctr"/>
          <a:lstStyle/>
          <a:p>
            <a:pPr>
              <a:lnSpc>
                <a:spcPts val="2550"/>
              </a:lnSpc>
            </a:pPr>
            <a:r>
              <a:rPr lang="en-IN" sz="3600" dirty="0"/>
              <a:t>Assigning Pipelines to Agents</a:t>
            </a:r>
            <a:endParaRPr lang="en-US" sz="3250" dirty="0">
              <a:solidFill>
                <a:srgbClr val="00002E"/>
              </a:solidFill>
              <a:latin typeface="Nunito Semi Bold" pitchFamily="34" charset="0"/>
            </a:endParaRPr>
          </a:p>
        </p:txBody>
      </p:sp>
      <p:sp>
        <p:nvSpPr>
          <p:cNvPr id="13" name="Rectangle 12">
            <a:extLst>
              <a:ext uri="{FF2B5EF4-FFF2-40B4-BE49-F238E27FC236}">
                <a16:creationId xmlns:a16="http://schemas.microsoft.com/office/drawing/2014/main" id="{A42C6D98-942E-D303-1123-BA275DD96D22}"/>
              </a:ext>
            </a:extLst>
          </p:cNvPr>
          <p:cNvSpPr/>
          <p:nvPr/>
        </p:nvSpPr>
        <p:spPr>
          <a:xfrm>
            <a:off x="620910" y="1143000"/>
            <a:ext cx="6369437" cy="6364705"/>
          </a:xfrm>
          <a:prstGeom prst="rect">
            <a:avLst/>
          </a:prstGeom>
          <a:solidFill>
            <a:srgbClr val="E6E6F2"/>
          </a:solidFill>
          <a:ln/>
        </p:spPr>
        <p:txBody>
          <a:bodyPr/>
          <a:lstStyle/>
          <a:p>
            <a:r>
              <a:rPr lang="en-IN" sz="1400" dirty="0">
                <a:solidFill>
                  <a:schemeClr val="tx1"/>
                </a:solidFill>
              </a:rPr>
              <a:t>pipeline {</a:t>
            </a:r>
          </a:p>
          <a:p>
            <a:r>
              <a:rPr lang="en-IN" sz="1400" dirty="0">
                <a:solidFill>
                  <a:schemeClr val="tx1"/>
                </a:solidFill>
                <a:highlight>
                  <a:srgbClr val="00FFFF"/>
                </a:highlight>
              </a:rPr>
              <a:t>    agent { label '</a:t>
            </a:r>
            <a:r>
              <a:rPr lang="en-IN" sz="1400" dirty="0" err="1">
                <a:solidFill>
                  <a:schemeClr val="tx1"/>
                </a:solidFill>
                <a:highlight>
                  <a:srgbClr val="00FFFF"/>
                </a:highlight>
              </a:rPr>
              <a:t>linux</a:t>
            </a:r>
            <a:r>
              <a:rPr lang="en-IN" sz="1400" dirty="0">
                <a:solidFill>
                  <a:schemeClr val="tx1"/>
                </a:solidFill>
                <a:highlight>
                  <a:srgbClr val="00FFFF"/>
                </a:highlight>
              </a:rPr>
              <a:t>-agent' }</a:t>
            </a:r>
          </a:p>
          <a:p>
            <a:r>
              <a:rPr lang="en-IN" sz="1400" dirty="0">
                <a:solidFill>
                  <a:schemeClr val="tx1"/>
                </a:solidFill>
              </a:rPr>
              <a:t>    stages {</a:t>
            </a:r>
          </a:p>
          <a:p>
            <a:r>
              <a:rPr lang="en-IN" sz="1400" dirty="0">
                <a:solidFill>
                  <a:schemeClr val="tx1"/>
                </a:solidFill>
              </a:rPr>
              <a:t>        stage('Build') {</a:t>
            </a:r>
          </a:p>
          <a:p>
            <a:r>
              <a:rPr lang="en-IN" sz="1400" dirty="0">
                <a:solidFill>
                  <a:schemeClr val="tx1"/>
                </a:solidFill>
              </a:rPr>
              <a:t>            steps {</a:t>
            </a:r>
          </a:p>
          <a:p>
            <a:r>
              <a:rPr lang="en-IN" sz="1400" dirty="0">
                <a:solidFill>
                  <a:schemeClr val="tx1"/>
                </a:solidFill>
              </a:rPr>
              <a:t>                echo 'Building the application on EC2 agent...'</a:t>
            </a:r>
          </a:p>
          <a:p>
            <a:r>
              <a:rPr lang="en-IN" sz="1400" dirty="0">
                <a:solidFill>
                  <a:schemeClr val="tx1"/>
                </a:solidFill>
              </a:rPr>
              <a:t>            }</a:t>
            </a:r>
          </a:p>
          <a:p>
            <a:r>
              <a:rPr lang="en-IN" sz="1400" dirty="0">
                <a:solidFill>
                  <a:schemeClr val="tx1"/>
                </a:solidFill>
              </a:rPr>
              <a:t>        }</a:t>
            </a:r>
          </a:p>
          <a:p>
            <a:r>
              <a:rPr lang="en-IN" sz="1400" dirty="0">
                <a:solidFill>
                  <a:schemeClr val="tx1"/>
                </a:solidFill>
              </a:rPr>
              <a:t>        stage('Test') {</a:t>
            </a:r>
          </a:p>
          <a:p>
            <a:r>
              <a:rPr lang="en-IN" sz="1400" dirty="0">
                <a:solidFill>
                  <a:schemeClr val="tx1"/>
                </a:solidFill>
              </a:rPr>
              <a:t>            steps {</a:t>
            </a:r>
          </a:p>
          <a:p>
            <a:r>
              <a:rPr lang="en-IN" sz="1400" dirty="0">
                <a:solidFill>
                  <a:schemeClr val="tx1"/>
                </a:solidFill>
              </a:rPr>
              <a:t>                echo 'Running tests on EC2 agent...'</a:t>
            </a:r>
          </a:p>
          <a:p>
            <a:r>
              <a:rPr lang="en-IN" sz="1400" dirty="0">
                <a:solidFill>
                  <a:schemeClr val="tx1"/>
                </a:solidFill>
              </a:rPr>
              <a:t>            }</a:t>
            </a:r>
          </a:p>
          <a:p>
            <a:r>
              <a:rPr lang="en-IN" sz="1400" dirty="0">
                <a:solidFill>
                  <a:schemeClr val="tx1"/>
                </a:solidFill>
              </a:rPr>
              <a:t>        }</a:t>
            </a:r>
          </a:p>
          <a:p>
            <a:r>
              <a:rPr lang="en-IN" sz="1400" dirty="0">
                <a:solidFill>
                  <a:schemeClr val="tx1"/>
                </a:solidFill>
              </a:rPr>
              <a:t>        stage('Deploy') {</a:t>
            </a:r>
          </a:p>
          <a:p>
            <a:r>
              <a:rPr lang="en-IN" sz="1400" dirty="0">
                <a:solidFill>
                  <a:schemeClr val="tx1"/>
                </a:solidFill>
              </a:rPr>
              <a:t>            steps {</a:t>
            </a:r>
          </a:p>
          <a:p>
            <a:r>
              <a:rPr lang="en-IN" sz="1400" dirty="0">
                <a:solidFill>
                  <a:schemeClr val="tx1"/>
                </a:solidFill>
              </a:rPr>
              <a:t>                echo 'Deploying from EC2 agent to server...'</a:t>
            </a:r>
          </a:p>
          <a:p>
            <a:r>
              <a:rPr lang="en-IN" sz="1400" dirty="0">
                <a:solidFill>
                  <a:schemeClr val="tx1"/>
                </a:solidFill>
              </a:rPr>
              <a:t>            }</a:t>
            </a:r>
          </a:p>
          <a:p>
            <a:r>
              <a:rPr lang="en-IN" sz="1400" dirty="0">
                <a:solidFill>
                  <a:schemeClr val="tx1"/>
                </a:solidFill>
              </a:rPr>
              <a:t>        }</a:t>
            </a:r>
          </a:p>
          <a:p>
            <a:r>
              <a:rPr lang="en-IN" sz="1400" dirty="0">
                <a:solidFill>
                  <a:schemeClr val="tx1"/>
                </a:solidFill>
              </a:rPr>
              <a:t>    }</a:t>
            </a:r>
          </a:p>
          <a:p>
            <a:r>
              <a:rPr lang="en-IN" sz="1400" dirty="0">
                <a:solidFill>
                  <a:schemeClr val="tx1"/>
                </a:solidFill>
              </a:rPr>
              <a:t>}</a:t>
            </a:r>
          </a:p>
          <a:p>
            <a:endParaRPr lang="en-IN" sz="1400" dirty="0">
              <a:solidFill>
                <a:schemeClr val="tx1"/>
              </a:solidFill>
            </a:endParaRPr>
          </a:p>
        </p:txBody>
      </p:sp>
    </p:spTree>
    <p:extLst>
      <p:ext uri="{BB962C8B-B14F-4D97-AF65-F5344CB8AC3E}">
        <p14:creationId xmlns:p14="http://schemas.microsoft.com/office/powerpoint/2010/main" val="2237125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A3B1CB-516F-1E8B-084B-F4F29BA351F8}"/>
            </a:ext>
          </a:extLst>
        </p:cNvPr>
        <p:cNvGrpSpPr/>
        <p:nvPr/>
      </p:nvGrpSpPr>
      <p:grpSpPr>
        <a:xfrm>
          <a:off x="0" y="0"/>
          <a:ext cx="0" cy="0"/>
          <a:chOff x="0" y="0"/>
          <a:chExt cx="0" cy="0"/>
        </a:xfrm>
      </p:grpSpPr>
      <p:sp>
        <p:nvSpPr>
          <p:cNvPr id="13" name="Text 0">
            <a:extLst>
              <a:ext uri="{FF2B5EF4-FFF2-40B4-BE49-F238E27FC236}">
                <a16:creationId xmlns:a16="http://schemas.microsoft.com/office/drawing/2014/main" id="{90EEB570-9329-F16B-B9CF-887BA3035EF7}"/>
              </a:ext>
            </a:extLst>
          </p:cNvPr>
          <p:cNvSpPr/>
          <p:nvPr/>
        </p:nvSpPr>
        <p:spPr>
          <a:xfrm>
            <a:off x="440682" y="539867"/>
            <a:ext cx="8426592" cy="563285"/>
          </a:xfrm>
          <a:prstGeom prst="rect">
            <a:avLst/>
          </a:prstGeom>
          <a:noFill/>
          <a:ln/>
        </p:spPr>
        <p:txBody>
          <a:bodyPr wrap="none" lIns="0" tIns="0" rIns="0" bIns="0" rtlCol="0" anchor="t"/>
          <a:lstStyle/>
          <a:p>
            <a:pPr>
              <a:lnSpc>
                <a:spcPts val="4400"/>
              </a:lnSpc>
            </a:pPr>
            <a:r>
              <a:rPr lang="en-US" sz="3500" dirty="0">
                <a:solidFill>
                  <a:srgbClr val="00002E"/>
                </a:solidFill>
                <a:latin typeface="Nunito Semi Bold" pitchFamily="34" charset="0"/>
              </a:rPr>
              <a:t>Working with Parameters in Jenkins</a:t>
            </a:r>
          </a:p>
        </p:txBody>
      </p:sp>
      <p:sp>
        <p:nvSpPr>
          <p:cNvPr id="14" name="TextBox 13">
            <a:extLst>
              <a:ext uri="{FF2B5EF4-FFF2-40B4-BE49-F238E27FC236}">
                <a16:creationId xmlns:a16="http://schemas.microsoft.com/office/drawing/2014/main" id="{FBD97D1E-684B-F35E-BA22-E4CE0015312D}"/>
              </a:ext>
            </a:extLst>
          </p:cNvPr>
          <p:cNvSpPr txBox="1"/>
          <p:nvPr/>
        </p:nvSpPr>
        <p:spPr>
          <a:xfrm>
            <a:off x="440681" y="1371599"/>
            <a:ext cx="13191097" cy="6186309"/>
          </a:xfrm>
          <a:prstGeom prst="rect">
            <a:avLst/>
          </a:prstGeom>
          <a:noFill/>
        </p:spPr>
        <p:txBody>
          <a:bodyPr wrap="square" rtlCol="0">
            <a:spAutoFit/>
          </a:bodyPr>
          <a:lstStyle/>
          <a:p>
            <a:r>
              <a:rPr lang="en-US" dirty="0"/>
              <a:t>Parameters make Pipelines Dynamic &amp; Reusable:</a:t>
            </a:r>
          </a:p>
          <a:p>
            <a:endParaRPr lang="en-US" dirty="0"/>
          </a:p>
          <a:p>
            <a:pPr marL="285750" indent="-285750">
              <a:buFont typeface="Arial" panose="020B0604020202020204" pitchFamily="34" charset="0"/>
              <a:buChar char="•"/>
            </a:pPr>
            <a:r>
              <a:rPr lang="en-US" b="1" dirty="0"/>
              <a:t>Provide Input at Runtime:</a:t>
            </a:r>
            <a:r>
              <a:rPr lang="en-US" dirty="0"/>
              <a:t> Lets you pass in values like a version number, server name, or branch to build.</a:t>
            </a:r>
          </a:p>
          <a:p>
            <a:pPr marL="285750" indent="-285750">
              <a:buFont typeface="Arial" panose="020B0604020202020204" pitchFamily="34" charset="0"/>
              <a:buChar char="•"/>
            </a:pPr>
            <a:r>
              <a:rPr lang="en-US" b="1" dirty="0"/>
              <a:t>Increase Flexibility:</a:t>
            </a:r>
            <a:r>
              <a:rPr lang="en-US" dirty="0"/>
              <a:t> Run the same job for different situations without changing the pipeline code.</a:t>
            </a:r>
          </a:p>
          <a:p>
            <a:pPr marL="285750" indent="-285750">
              <a:buFont typeface="Arial" panose="020B0604020202020204" pitchFamily="34" charset="0"/>
              <a:buChar char="•"/>
            </a:pPr>
            <a:r>
              <a:rPr lang="en-US" b="1" dirty="0"/>
              <a:t>Prevent Duplication:</a:t>
            </a:r>
            <a:r>
              <a:rPr lang="en-US" dirty="0"/>
              <a:t> Instead of separate pipelines for staging and production, use one pipeline and pass the environment as a parameter.</a:t>
            </a:r>
          </a:p>
          <a:p>
            <a:pPr marL="285750" indent="-285750">
              <a:buFont typeface="Arial" panose="020B0604020202020204" pitchFamily="34" charset="0"/>
              <a:buChar char="•"/>
            </a:pPr>
            <a:endParaRPr lang="en-US" dirty="0"/>
          </a:p>
          <a:p>
            <a:r>
              <a:rPr lang="en-US" b="1" dirty="0"/>
              <a:t>Adding Parameters in the UI:</a:t>
            </a:r>
            <a:br>
              <a:rPr lang="en-US" dirty="0"/>
            </a:br>
            <a:endParaRPr lang="en-US" dirty="0"/>
          </a:p>
          <a:p>
            <a:pPr lvl="1"/>
            <a:r>
              <a:rPr lang="en-US" dirty="0"/>
              <a:t>In your Pipeline job configuration, check the box </a:t>
            </a:r>
            <a:r>
              <a:rPr lang="en-US" b="1" dirty="0"/>
              <a:t>"This project is parameterized"</a:t>
            </a:r>
            <a:r>
              <a:rPr lang="en-US" dirty="0"/>
              <a:t>.</a:t>
            </a:r>
          </a:p>
          <a:p>
            <a:pPr marL="1200150" lvl="2" indent="-285750">
              <a:buFont typeface="Arial" panose="020B0604020202020204" pitchFamily="34" charset="0"/>
              <a:buChar char="•"/>
            </a:pPr>
            <a:r>
              <a:rPr lang="en-US" dirty="0"/>
              <a:t>Add Parameter -&gt; String Parameter.</a:t>
            </a:r>
          </a:p>
          <a:p>
            <a:pPr lvl="3"/>
            <a:r>
              <a:rPr lang="en-US" b="1" dirty="0"/>
              <a:t>Name:</a:t>
            </a:r>
            <a:r>
              <a:rPr lang="en-US" dirty="0"/>
              <a:t> environment</a:t>
            </a:r>
          </a:p>
          <a:p>
            <a:pPr lvl="3"/>
            <a:r>
              <a:rPr lang="en-US" b="1" dirty="0"/>
              <a:t>Default Value:</a:t>
            </a:r>
            <a:r>
              <a:rPr lang="en-US" dirty="0"/>
              <a:t> dev</a:t>
            </a:r>
          </a:p>
          <a:p>
            <a:pPr marL="1200150" lvl="2" indent="-285750">
              <a:buFont typeface="Arial" panose="020B0604020202020204" pitchFamily="34" charset="0"/>
              <a:buChar char="•"/>
            </a:pPr>
            <a:r>
              <a:rPr lang="en-US" dirty="0"/>
              <a:t>Add Parameter -&gt; Boolean Parameter.</a:t>
            </a:r>
          </a:p>
          <a:p>
            <a:pPr lvl="3"/>
            <a:r>
              <a:rPr lang="en-US" b="1" dirty="0"/>
              <a:t>Name:</a:t>
            </a:r>
            <a:r>
              <a:rPr lang="en-US" dirty="0"/>
              <a:t> DEBUG_MODE</a:t>
            </a:r>
          </a:p>
          <a:p>
            <a:pPr lvl="3"/>
            <a:r>
              <a:rPr lang="en-US" b="1" dirty="0"/>
              <a:t>Default Value:</a:t>
            </a:r>
            <a:r>
              <a:rPr lang="en-US" dirty="0"/>
              <a:t> Unchecked.</a:t>
            </a:r>
          </a:p>
          <a:p>
            <a:pPr marL="1200150" lvl="2" indent="-285750">
              <a:buFont typeface="Arial" panose="020B0604020202020204" pitchFamily="34" charset="0"/>
              <a:buChar char="•"/>
            </a:pPr>
            <a:r>
              <a:rPr lang="en-US" dirty="0"/>
              <a:t>Add variables in the Build Step to use the parameters</a:t>
            </a:r>
          </a:p>
          <a:p>
            <a:pPr marL="1200150" lvl="2" indent="-285750">
              <a:buFont typeface="Arial" panose="020B0604020202020204" pitchFamily="34" charset="0"/>
              <a:buChar char="•"/>
            </a:pPr>
            <a:r>
              <a:rPr lang="en-US" dirty="0"/>
              <a:t>Save the job.</a:t>
            </a:r>
          </a:p>
          <a:p>
            <a:pPr marL="742950" lvl="1" indent="-285750">
              <a:buFont typeface="Arial" panose="020B0604020202020204" pitchFamily="34" charset="0"/>
              <a:buChar char="•"/>
            </a:pPr>
            <a:r>
              <a:rPr lang="en-US" dirty="0"/>
              <a:t>Now, check instead of “Build Now”, “Build with Parameters” Button should appear</a:t>
            </a:r>
          </a:p>
          <a:p>
            <a:pPr marL="285750" indent="-285750">
              <a:buFont typeface="Arial" panose="020B0604020202020204" pitchFamily="34" charset="0"/>
              <a:buChar char="•"/>
            </a:pPr>
            <a:endParaRPr lang="en-US" dirty="0"/>
          </a:p>
          <a:p>
            <a:r>
              <a:rPr lang="en-US" b="1" dirty="0"/>
              <a:t>Adding Parameter in a </a:t>
            </a:r>
            <a:r>
              <a:rPr lang="en-US" b="1" dirty="0" err="1"/>
              <a:t>Jenkinsfile</a:t>
            </a:r>
            <a:r>
              <a:rPr lang="en-US" b="1" dirty="0"/>
              <a:t> – Check reference in the sample </a:t>
            </a:r>
            <a:r>
              <a:rPr lang="en-US" b="1" dirty="0" err="1"/>
              <a:t>Jenkinsfile</a:t>
            </a:r>
            <a:r>
              <a:rPr lang="en-US" b="1" dirty="0"/>
              <a:t>-parameters provided</a:t>
            </a:r>
          </a:p>
          <a:p>
            <a:endParaRPr lang="en-US" dirty="0"/>
          </a:p>
        </p:txBody>
      </p:sp>
    </p:spTree>
    <p:extLst>
      <p:ext uri="{BB962C8B-B14F-4D97-AF65-F5344CB8AC3E}">
        <p14:creationId xmlns:p14="http://schemas.microsoft.com/office/powerpoint/2010/main" val="34920776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7A4BDC-438B-E0C2-7227-3DED79ECFB98}"/>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6801272-D7C1-F494-C36B-08C597209CBF}"/>
              </a:ext>
            </a:extLst>
          </p:cNvPr>
          <p:cNvSpPr/>
          <p:nvPr/>
        </p:nvSpPr>
        <p:spPr>
          <a:xfrm>
            <a:off x="724137" y="735568"/>
            <a:ext cx="8852999" cy="486728"/>
          </a:xfrm>
          <a:prstGeom prst="rect">
            <a:avLst/>
          </a:prstGeom>
          <a:noFill/>
          <a:ln/>
        </p:spPr>
        <p:txBody>
          <a:bodyPr wrap="none" lIns="0" tIns="0" rIns="0" bIns="0" rtlCol="0" anchor="t"/>
          <a:lstStyle/>
          <a:p>
            <a:pPr>
              <a:lnSpc>
                <a:spcPts val="3800"/>
              </a:lnSpc>
            </a:pPr>
            <a:r>
              <a:rPr lang="en-IN" sz="2850" dirty="0">
                <a:solidFill>
                  <a:srgbClr val="00002E"/>
                </a:solidFill>
                <a:latin typeface="Nunito Semi Bold" pitchFamily="34" charset="0"/>
              </a:rPr>
              <a:t>Jenkins Credentials &amp; Environment Variables</a:t>
            </a:r>
            <a:endParaRPr lang="en-US" sz="2850" dirty="0">
              <a:solidFill>
                <a:srgbClr val="00002E"/>
              </a:solidFill>
              <a:latin typeface="Nunito Semi Bold" pitchFamily="34" charset="0"/>
            </a:endParaRPr>
          </a:p>
        </p:txBody>
      </p:sp>
      <p:sp>
        <p:nvSpPr>
          <p:cNvPr id="5" name="Text 3">
            <a:extLst>
              <a:ext uri="{FF2B5EF4-FFF2-40B4-BE49-F238E27FC236}">
                <a16:creationId xmlns:a16="http://schemas.microsoft.com/office/drawing/2014/main" id="{6BBF3531-1E20-8860-01CC-CA8711981FFB}"/>
              </a:ext>
            </a:extLst>
          </p:cNvPr>
          <p:cNvSpPr/>
          <p:nvPr/>
        </p:nvSpPr>
        <p:spPr>
          <a:xfrm>
            <a:off x="649707" y="1496378"/>
            <a:ext cx="6497051" cy="5157086"/>
          </a:xfrm>
          <a:prstGeom prst="rect">
            <a:avLst/>
          </a:prstGeom>
          <a:noFill/>
          <a:ln/>
        </p:spPr>
        <p:txBody>
          <a:bodyPr wrap="square" lIns="0" tIns="0" rIns="0" bIns="0" rtlCol="0" anchor="t"/>
          <a:lstStyle/>
          <a:p>
            <a:r>
              <a:rPr lang="en-US" sz="1600" b="1" dirty="0"/>
              <a:t>1.) Credentials</a:t>
            </a:r>
          </a:p>
          <a:p>
            <a:endParaRPr lang="en-US" sz="1600" b="1" dirty="0"/>
          </a:p>
          <a:p>
            <a:r>
              <a:rPr lang="en-US" sz="1600" b="1" dirty="0"/>
              <a:t>Why It’s useful:</a:t>
            </a:r>
            <a:r>
              <a:rPr lang="en-US" sz="1600" dirty="0"/>
              <a:t> </a:t>
            </a:r>
          </a:p>
          <a:p>
            <a:pPr marL="285750" indent="-285750">
              <a:buFont typeface="Arial" panose="020B0604020202020204" pitchFamily="34" charset="0"/>
              <a:buChar char="•"/>
            </a:pPr>
            <a:r>
              <a:rPr lang="en-US" sz="1600" dirty="0"/>
              <a:t>This is a CRITICAL security concept. Hardcoding secrets is one of the biggest mistakes a developer or DevOps engineer can make.</a:t>
            </a:r>
          </a:p>
          <a:p>
            <a:endParaRPr lang="en-US" sz="1600" dirty="0"/>
          </a:p>
          <a:p>
            <a:r>
              <a:rPr lang="en-US" sz="1600" b="1" dirty="0"/>
              <a:t>The Problem:</a:t>
            </a:r>
            <a:r>
              <a:rPr lang="en-US" sz="1600" dirty="0"/>
              <a:t> </a:t>
            </a:r>
          </a:p>
          <a:p>
            <a:pPr marL="285750" indent="-285750">
              <a:buFont typeface="Arial" panose="020B0604020202020204" pitchFamily="34" charset="0"/>
              <a:buChar char="•"/>
            </a:pPr>
            <a:r>
              <a:rPr lang="en-US" sz="1600" dirty="0"/>
              <a:t>Our pipeline needs to log into Docker Hub. </a:t>
            </a:r>
          </a:p>
          <a:p>
            <a:pPr marL="285750" indent="-285750">
              <a:buFont typeface="Arial" panose="020B0604020202020204" pitchFamily="34" charset="0"/>
              <a:buChar char="•"/>
            </a:pPr>
            <a:r>
              <a:rPr lang="en-US" sz="1600" dirty="0"/>
              <a:t>Where do we put the password? </a:t>
            </a:r>
          </a:p>
          <a:p>
            <a:pPr marL="285750" indent="-285750">
              <a:buFont typeface="Arial" panose="020B0604020202020204" pitchFamily="34" charset="0"/>
              <a:buChar char="•"/>
            </a:pPr>
            <a:r>
              <a:rPr lang="en-US" sz="1600" dirty="0"/>
              <a:t>We NEVER put it in the </a:t>
            </a:r>
            <a:r>
              <a:rPr lang="en-US" sz="1600" dirty="0" err="1"/>
              <a:t>Jenkinsfile</a:t>
            </a:r>
            <a:endParaRPr lang="en-US" sz="1600" dirty="0"/>
          </a:p>
          <a:p>
            <a:pPr marL="285750" indent="-285750">
              <a:buFont typeface="Arial" panose="020B0604020202020204" pitchFamily="34" charset="0"/>
              <a:buChar char="•"/>
            </a:pPr>
            <a:r>
              <a:rPr lang="en-US" sz="1600" dirty="0"/>
              <a:t>As the </a:t>
            </a:r>
            <a:r>
              <a:rPr lang="en-US" sz="1600" dirty="0" err="1"/>
              <a:t>Jenkinsfile</a:t>
            </a:r>
            <a:r>
              <a:rPr lang="en-US" sz="1600" dirty="0"/>
              <a:t> is in Git, visible to everyone</a:t>
            </a:r>
          </a:p>
          <a:p>
            <a:pPr marL="285750" indent="-285750">
              <a:buFont typeface="Arial" panose="020B0604020202020204" pitchFamily="34" charset="0"/>
              <a:buChar char="•"/>
            </a:pPr>
            <a:endParaRPr lang="en-US" sz="1600" dirty="0"/>
          </a:p>
          <a:p>
            <a:r>
              <a:rPr lang="en-US" sz="1600" b="1" dirty="0"/>
              <a:t>The Solution: Jenkins Credentials Manager.</a:t>
            </a:r>
            <a:endParaRPr lang="en-US" sz="1600" dirty="0"/>
          </a:p>
          <a:p>
            <a:r>
              <a:rPr lang="en-US" sz="1600" dirty="0"/>
              <a:t>Dashboard -&gt; Manage Jenkins -&gt; Credentials</a:t>
            </a:r>
          </a:p>
          <a:p>
            <a:r>
              <a:rPr lang="en-US" sz="1600" dirty="0"/>
              <a:t>Click (global) -&gt; Add Credentials</a:t>
            </a:r>
          </a:p>
          <a:p>
            <a:r>
              <a:rPr lang="en-US" sz="1600" b="1" dirty="0"/>
              <a:t>Kind:</a:t>
            </a:r>
            <a:r>
              <a:rPr lang="en-US" sz="1600" dirty="0"/>
              <a:t> Username with password</a:t>
            </a:r>
          </a:p>
          <a:p>
            <a:r>
              <a:rPr lang="en-US" sz="1600" b="1" dirty="0"/>
              <a:t>Username:</a:t>
            </a:r>
            <a:r>
              <a:rPr lang="en-US" sz="1600" dirty="0"/>
              <a:t> your-</a:t>
            </a:r>
            <a:r>
              <a:rPr lang="en-US" sz="1600" dirty="0" err="1"/>
              <a:t>dockerhub</a:t>
            </a:r>
            <a:r>
              <a:rPr lang="en-US" sz="1600" dirty="0"/>
              <a:t>-username</a:t>
            </a:r>
          </a:p>
          <a:p>
            <a:r>
              <a:rPr lang="en-US" sz="1600" b="1" dirty="0"/>
              <a:t>Password:</a:t>
            </a:r>
            <a:r>
              <a:rPr lang="en-US" sz="1600" dirty="0"/>
              <a:t> your-</a:t>
            </a:r>
            <a:r>
              <a:rPr lang="en-US" sz="1600" dirty="0" err="1"/>
              <a:t>dockerhub</a:t>
            </a:r>
            <a:r>
              <a:rPr lang="en-US" sz="1600" dirty="0"/>
              <a:t>-password</a:t>
            </a:r>
          </a:p>
          <a:p>
            <a:r>
              <a:rPr lang="en-US" sz="1600" b="1" dirty="0"/>
              <a:t>ID:</a:t>
            </a:r>
            <a:r>
              <a:rPr lang="en-US" sz="1600" dirty="0"/>
              <a:t> docker-hub-credentials (any logical id, which can be referenced later)</a:t>
            </a:r>
          </a:p>
          <a:p>
            <a:r>
              <a:rPr lang="en-US" sz="1600" dirty="0"/>
              <a:t>Click OK</a:t>
            </a:r>
          </a:p>
          <a:p>
            <a:endParaRPr lang="en-US" sz="1600" dirty="0"/>
          </a:p>
        </p:txBody>
      </p:sp>
      <p:sp>
        <p:nvSpPr>
          <p:cNvPr id="3" name="Text 3">
            <a:extLst>
              <a:ext uri="{FF2B5EF4-FFF2-40B4-BE49-F238E27FC236}">
                <a16:creationId xmlns:a16="http://schemas.microsoft.com/office/drawing/2014/main" id="{139143FE-D3D5-FBAD-14C7-E58B51621985}"/>
              </a:ext>
            </a:extLst>
          </p:cNvPr>
          <p:cNvSpPr/>
          <p:nvPr/>
        </p:nvSpPr>
        <p:spPr>
          <a:xfrm>
            <a:off x="7808495" y="1496376"/>
            <a:ext cx="6304547" cy="5337561"/>
          </a:xfrm>
          <a:prstGeom prst="rect">
            <a:avLst/>
          </a:prstGeom>
          <a:noFill/>
          <a:ln/>
        </p:spPr>
        <p:txBody>
          <a:bodyPr wrap="square" lIns="0" tIns="0" rIns="0" bIns="0" rtlCol="0" anchor="t"/>
          <a:lstStyle/>
          <a:p>
            <a:r>
              <a:rPr lang="en-US" sz="1600" b="1" dirty="0"/>
              <a:t>2.) Environment Variables</a:t>
            </a:r>
          </a:p>
          <a:p>
            <a:endParaRPr lang="en-US" sz="1600" b="1" dirty="0"/>
          </a:p>
          <a:p>
            <a:r>
              <a:rPr lang="en-US" sz="1600" b="1" dirty="0"/>
              <a:t>Why It’s useful:</a:t>
            </a:r>
            <a:r>
              <a:rPr lang="en-US" sz="1600" dirty="0"/>
              <a:t> </a:t>
            </a:r>
          </a:p>
          <a:p>
            <a:pPr marL="285750" indent="-285750">
              <a:buFont typeface="Arial" panose="020B0604020202020204" pitchFamily="34" charset="0"/>
              <a:buChar char="•"/>
            </a:pPr>
            <a:r>
              <a:rPr lang="en-US" sz="1600" dirty="0"/>
              <a:t>This helps to avoid hardcoding values in multiple places, so if something needs to change</a:t>
            </a:r>
          </a:p>
          <a:p>
            <a:pPr marL="285750" indent="-285750">
              <a:buFont typeface="Arial" panose="020B0604020202020204" pitchFamily="34" charset="0"/>
              <a:buChar char="•"/>
            </a:pPr>
            <a:r>
              <a:rPr lang="en-US" sz="1600" dirty="0"/>
              <a:t>This is the best practice for managing non-secret, configuration-style data.</a:t>
            </a:r>
          </a:p>
          <a:p>
            <a:endParaRPr lang="en-US" sz="1600" dirty="0"/>
          </a:p>
          <a:p>
            <a:r>
              <a:rPr lang="en-US" sz="1600" b="1" dirty="0"/>
              <a:t>The Problem:</a:t>
            </a:r>
            <a:r>
              <a:rPr lang="en-US" sz="1600" dirty="0"/>
              <a:t> </a:t>
            </a:r>
          </a:p>
          <a:p>
            <a:pPr marL="285750" indent="-285750">
              <a:buFont typeface="Arial" panose="020B0604020202020204" pitchFamily="34" charset="0"/>
              <a:buChar char="•"/>
            </a:pPr>
            <a:r>
              <a:rPr lang="en-US" sz="1600" dirty="0"/>
              <a:t>Our pipeline builds a Docker image named my-org/travel-memory. </a:t>
            </a:r>
          </a:p>
          <a:p>
            <a:pPr marL="285750" indent="-285750">
              <a:buFont typeface="Arial" panose="020B0604020202020204" pitchFamily="34" charset="0"/>
              <a:buChar char="•"/>
            </a:pPr>
            <a:r>
              <a:rPr lang="en-US" sz="1600" dirty="0"/>
              <a:t>We use this name in the docker build command and again in the docker push command.</a:t>
            </a:r>
          </a:p>
          <a:p>
            <a:pPr marL="285750" indent="-285750">
              <a:buFont typeface="Arial" panose="020B0604020202020204" pitchFamily="34" charset="0"/>
              <a:buChar char="•"/>
            </a:pPr>
            <a:r>
              <a:rPr lang="en-US" sz="1600" dirty="0"/>
              <a:t>What happens if we need to rename the app to my-org/new-travel-app?</a:t>
            </a:r>
          </a:p>
          <a:p>
            <a:pPr marL="285750" indent="-285750">
              <a:buFont typeface="Arial" panose="020B0604020202020204" pitchFamily="34" charset="0"/>
              <a:buChar char="•"/>
            </a:pPr>
            <a:r>
              <a:rPr lang="en-US" sz="1600" dirty="0"/>
              <a:t>We have to search through the entire </a:t>
            </a:r>
            <a:r>
              <a:rPr lang="en-US" sz="1600" dirty="0" err="1"/>
              <a:t>Jenkinsfile</a:t>
            </a:r>
            <a:r>
              <a:rPr lang="en-US" sz="1600" dirty="0"/>
              <a:t> and change the name in multiple places. </a:t>
            </a:r>
          </a:p>
          <a:p>
            <a:pPr marL="285750" indent="-285750">
              <a:buFont typeface="Arial" panose="020B0604020202020204" pitchFamily="34" charset="0"/>
              <a:buChar char="•"/>
            </a:pPr>
            <a:r>
              <a:rPr lang="en-US" sz="1600" dirty="0"/>
              <a:t>This is risky, we might miss one or make a typo, which would break the pipeline.</a:t>
            </a:r>
          </a:p>
          <a:p>
            <a:pPr marL="285750" indent="-285750">
              <a:buFont typeface="Arial" panose="020B0604020202020204" pitchFamily="34" charset="0"/>
              <a:buChar char="•"/>
            </a:pPr>
            <a:endParaRPr lang="en-US" sz="1600" dirty="0"/>
          </a:p>
          <a:p>
            <a:r>
              <a:rPr lang="en-US" sz="1600" b="1" dirty="0"/>
              <a:t>The Solution: The environment directive.</a:t>
            </a:r>
            <a:br>
              <a:rPr lang="en-US" sz="1600" dirty="0"/>
            </a:br>
            <a:r>
              <a:rPr lang="en-US" sz="1600" dirty="0"/>
              <a:t>We define our variables once at the top of the pipeline and then reference them throughout our stages.</a:t>
            </a:r>
          </a:p>
        </p:txBody>
      </p:sp>
      <p:sp>
        <p:nvSpPr>
          <p:cNvPr id="4" name="TextBox 3">
            <a:extLst>
              <a:ext uri="{FF2B5EF4-FFF2-40B4-BE49-F238E27FC236}">
                <a16:creationId xmlns:a16="http://schemas.microsoft.com/office/drawing/2014/main" id="{51AF2888-2002-D86B-2980-D7FF6A0DCDB7}"/>
              </a:ext>
            </a:extLst>
          </p:cNvPr>
          <p:cNvSpPr txBox="1"/>
          <p:nvPr/>
        </p:nvSpPr>
        <p:spPr>
          <a:xfrm>
            <a:off x="1215189" y="7255042"/>
            <a:ext cx="11514222" cy="369332"/>
          </a:xfrm>
          <a:prstGeom prst="rect">
            <a:avLst/>
          </a:prstGeom>
          <a:noFill/>
        </p:spPr>
        <p:txBody>
          <a:bodyPr wrap="square" rtlCol="0">
            <a:spAutoFit/>
          </a:bodyPr>
          <a:lstStyle/>
          <a:p>
            <a:r>
              <a:rPr lang="en-US" b="1" dirty="0"/>
              <a:t>Check reference in the sample </a:t>
            </a:r>
            <a:r>
              <a:rPr lang="en-IN" dirty="0" err="1"/>
              <a:t>Jenkinsfile</a:t>
            </a:r>
            <a:r>
              <a:rPr lang="en-IN" dirty="0"/>
              <a:t>-credentials-and-env provided</a:t>
            </a:r>
          </a:p>
        </p:txBody>
      </p:sp>
    </p:spTree>
    <p:extLst>
      <p:ext uri="{BB962C8B-B14F-4D97-AF65-F5344CB8AC3E}">
        <p14:creationId xmlns:p14="http://schemas.microsoft.com/office/powerpoint/2010/main" val="1730098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26294" y="650200"/>
            <a:ext cx="4444246" cy="555546"/>
          </a:xfrm>
          <a:prstGeom prst="rect">
            <a:avLst/>
          </a:prstGeom>
          <a:noFill/>
          <a:ln/>
        </p:spPr>
        <p:txBody>
          <a:bodyPr wrap="none" lIns="0" tIns="0" rIns="0" bIns="0" rtlCol="0" anchor="t"/>
          <a:lstStyle/>
          <a:p>
            <a:pPr marL="0" indent="0" algn="l">
              <a:lnSpc>
                <a:spcPts val="4350"/>
              </a:lnSpc>
              <a:buNone/>
            </a:pPr>
            <a:r>
              <a:rPr lang="en-US" sz="3450" dirty="0">
                <a:solidFill>
                  <a:srgbClr val="00002E"/>
                </a:solidFill>
                <a:latin typeface="Nunito Semi Bold" pitchFamily="34" charset="0"/>
                <a:ea typeface="Nunito Semi Bold" pitchFamily="34" charset="-122"/>
                <a:cs typeface="Nunito Semi Bold" pitchFamily="34" charset="-120"/>
              </a:rPr>
              <a:t>What is Jenkins?</a:t>
            </a:r>
            <a:endParaRPr lang="en-US" sz="3450" dirty="0"/>
          </a:p>
        </p:txBody>
      </p:sp>
      <p:sp>
        <p:nvSpPr>
          <p:cNvPr id="3" name="Shape 1"/>
          <p:cNvSpPr/>
          <p:nvPr/>
        </p:nvSpPr>
        <p:spPr>
          <a:xfrm>
            <a:off x="826294" y="2032040"/>
            <a:ext cx="6370796" cy="2478524"/>
          </a:xfrm>
          <a:prstGeom prst="roundRect">
            <a:avLst>
              <a:gd name="adj" fmla="val 5903"/>
            </a:avLst>
          </a:prstGeom>
          <a:solidFill>
            <a:srgbClr val="F3F3FF">
              <a:alpha val="75000"/>
            </a:srgbClr>
          </a:solidFill>
          <a:ln/>
        </p:spPr>
        <p:txBody>
          <a:bodyPr/>
          <a:lstStyle/>
          <a:p>
            <a:endParaRPr lang="en-IN"/>
          </a:p>
        </p:txBody>
      </p:sp>
      <p:sp>
        <p:nvSpPr>
          <p:cNvPr id="4" name="Shape 2"/>
          <p:cNvSpPr/>
          <p:nvPr/>
        </p:nvSpPr>
        <p:spPr>
          <a:xfrm>
            <a:off x="826294" y="2001560"/>
            <a:ext cx="6370796" cy="121920"/>
          </a:xfrm>
          <a:prstGeom prst="roundRect">
            <a:avLst>
              <a:gd name="adj" fmla="val 290480"/>
            </a:avLst>
          </a:prstGeom>
          <a:solidFill>
            <a:srgbClr val="2D4DF2"/>
          </a:solidFill>
          <a:ln/>
        </p:spPr>
        <p:txBody>
          <a:bodyPr/>
          <a:lstStyle/>
          <a:p>
            <a:endParaRPr lang="en-IN"/>
          </a:p>
        </p:txBody>
      </p:sp>
      <p:sp>
        <p:nvSpPr>
          <p:cNvPr id="5" name="Shape 3"/>
          <p:cNvSpPr/>
          <p:nvPr/>
        </p:nvSpPr>
        <p:spPr>
          <a:xfrm>
            <a:off x="3657540" y="1677948"/>
            <a:ext cx="708303" cy="708303"/>
          </a:xfrm>
          <a:prstGeom prst="roundRect">
            <a:avLst>
              <a:gd name="adj" fmla="val 129097"/>
            </a:avLst>
          </a:prstGeom>
          <a:solidFill>
            <a:srgbClr val="2D4DF2"/>
          </a:solidFill>
          <a:ln/>
        </p:spPr>
        <p:txBody>
          <a:bodyPr/>
          <a:lstStyle/>
          <a:p>
            <a:endParaRPr lang="en-IN"/>
          </a:p>
        </p:txBody>
      </p:sp>
      <p:sp>
        <p:nvSpPr>
          <p:cNvPr id="6" name="Text 4"/>
          <p:cNvSpPr/>
          <p:nvPr/>
        </p:nvSpPr>
        <p:spPr>
          <a:xfrm>
            <a:off x="3870067" y="1854994"/>
            <a:ext cx="283250" cy="354092"/>
          </a:xfrm>
          <a:prstGeom prst="rect">
            <a:avLst/>
          </a:prstGeom>
          <a:noFill/>
          <a:ln/>
        </p:spPr>
        <p:txBody>
          <a:bodyPr wrap="none" lIns="0" tIns="0" rIns="0" bIns="0" rtlCol="0" anchor="t"/>
          <a:lstStyle/>
          <a:p>
            <a:pPr marL="0" indent="0" algn="l">
              <a:lnSpc>
                <a:spcPts val="3550"/>
              </a:lnSpc>
              <a:buNone/>
            </a:pPr>
            <a:r>
              <a:rPr lang="en-US" sz="2200" dirty="0">
                <a:solidFill>
                  <a:srgbClr val="FFFFFF"/>
                </a:solidFill>
                <a:latin typeface="Nunito Semi Bold" pitchFamily="34" charset="0"/>
                <a:ea typeface="Nunito Semi Bold" pitchFamily="34" charset="-122"/>
                <a:cs typeface="Nunito Semi Bold" pitchFamily="34" charset="-120"/>
              </a:rPr>
              <a:t>1</a:t>
            </a:r>
            <a:endParaRPr lang="en-US" sz="2200" dirty="0"/>
          </a:p>
        </p:txBody>
      </p:sp>
      <p:sp>
        <p:nvSpPr>
          <p:cNvPr id="7" name="Text 5"/>
          <p:cNvSpPr/>
          <p:nvPr/>
        </p:nvSpPr>
        <p:spPr>
          <a:xfrm>
            <a:off x="1092875" y="2622233"/>
            <a:ext cx="3150037" cy="347186"/>
          </a:xfrm>
          <a:prstGeom prst="rect">
            <a:avLst/>
          </a:prstGeom>
          <a:noFill/>
          <a:ln/>
        </p:spPr>
        <p:txBody>
          <a:bodyPr wrap="none" lIns="0" tIns="0" rIns="0" bIns="0" rtlCol="0" anchor="t"/>
          <a:lstStyle/>
          <a:p>
            <a:pPr marL="0" indent="0" algn="l">
              <a:lnSpc>
                <a:spcPts val="2700"/>
              </a:lnSpc>
              <a:buNone/>
            </a:pPr>
            <a:r>
              <a:rPr lang="en-US" sz="2150" dirty="0">
                <a:solidFill>
                  <a:srgbClr val="00002E"/>
                </a:solidFill>
                <a:latin typeface="Nunito Semi Bold" pitchFamily="34" charset="0"/>
                <a:ea typeface="Nunito Semi Bold" pitchFamily="34" charset="-122"/>
                <a:cs typeface="Nunito Semi Bold" pitchFamily="34" charset="-120"/>
              </a:rPr>
              <a:t>Open-source automation</a:t>
            </a:r>
            <a:endParaRPr lang="en-US" sz="2150" dirty="0"/>
          </a:p>
        </p:txBody>
      </p:sp>
      <p:sp>
        <p:nvSpPr>
          <p:cNvPr id="8" name="Text 6"/>
          <p:cNvSpPr/>
          <p:nvPr/>
        </p:nvSpPr>
        <p:spPr>
          <a:xfrm>
            <a:off x="1092875" y="3110984"/>
            <a:ext cx="5837634" cy="755333"/>
          </a:xfrm>
          <a:prstGeom prst="rect">
            <a:avLst/>
          </a:prstGeom>
          <a:noFill/>
          <a:ln/>
        </p:spPr>
        <p:txBody>
          <a:bodyPr wrap="square" lIns="0" tIns="0" rIns="0" bIns="0" rtlCol="0" anchor="t"/>
          <a:lstStyle/>
          <a:p>
            <a:pPr marL="0" indent="0" algn="l">
              <a:lnSpc>
                <a:spcPts val="2950"/>
              </a:lnSpc>
              <a:buNone/>
            </a:pPr>
            <a:r>
              <a:rPr lang="en-US" sz="1850" dirty="0">
                <a:solidFill>
                  <a:srgbClr val="00002E"/>
                </a:solidFill>
                <a:latin typeface="PT Sans" pitchFamily="34" charset="0"/>
                <a:ea typeface="PT Sans" pitchFamily="34" charset="-122"/>
                <a:cs typeface="PT Sans" pitchFamily="34" charset="-120"/>
              </a:rPr>
              <a:t>Jenkins is an open-source automation server, freely available and widely used in the industry.</a:t>
            </a:r>
            <a:endParaRPr lang="en-US" sz="1850" dirty="0"/>
          </a:p>
        </p:txBody>
      </p:sp>
      <p:sp>
        <p:nvSpPr>
          <p:cNvPr id="9" name="Shape 7"/>
          <p:cNvSpPr/>
          <p:nvPr/>
        </p:nvSpPr>
        <p:spPr>
          <a:xfrm>
            <a:off x="7433191" y="2032040"/>
            <a:ext cx="6370915" cy="2478524"/>
          </a:xfrm>
          <a:prstGeom prst="roundRect">
            <a:avLst>
              <a:gd name="adj" fmla="val 5903"/>
            </a:avLst>
          </a:prstGeom>
          <a:solidFill>
            <a:srgbClr val="F3F3FF">
              <a:alpha val="75000"/>
            </a:srgbClr>
          </a:solidFill>
          <a:ln/>
        </p:spPr>
        <p:txBody>
          <a:bodyPr/>
          <a:lstStyle/>
          <a:p>
            <a:endParaRPr lang="en-IN"/>
          </a:p>
        </p:txBody>
      </p:sp>
      <p:sp>
        <p:nvSpPr>
          <p:cNvPr id="10" name="Shape 8"/>
          <p:cNvSpPr/>
          <p:nvPr/>
        </p:nvSpPr>
        <p:spPr>
          <a:xfrm>
            <a:off x="7433191" y="2001560"/>
            <a:ext cx="6370915" cy="121920"/>
          </a:xfrm>
          <a:prstGeom prst="roundRect">
            <a:avLst>
              <a:gd name="adj" fmla="val 290480"/>
            </a:avLst>
          </a:prstGeom>
          <a:solidFill>
            <a:srgbClr val="018CE1"/>
          </a:solidFill>
          <a:ln/>
        </p:spPr>
        <p:txBody>
          <a:bodyPr/>
          <a:lstStyle/>
          <a:p>
            <a:endParaRPr lang="en-IN"/>
          </a:p>
        </p:txBody>
      </p:sp>
      <p:sp>
        <p:nvSpPr>
          <p:cNvPr id="11" name="Shape 9"/>
          <p:cNvSpPr/>
          <p:nvPr/>
        </p:nvSpPr>
        <p:spPr>
          <a:xfrm>
            <a:off x="10264438" y="1677948"/>
            <a:ext cx="708303" cy="708303"/>
          </a:xfrm>
          <a:prstGeom prst="roundRect">
            <a:avLst>
              <a:gd name="adj" fmla="val 129097"/>
            </a:avLst>
          </a:prstGeom>
          <a:solidFill>
            <a:srgbClr val="2D4DF2"/>
          </a:solidFill>
          <a:ln/>
        </p:spPr>
        <p:txBody>
          <a:bodyPr/>
          <a:lstStyle/>
          <a:p>
            <a:endParaRPr lang="en-IN"/>
          </a:p>
        </p:txBody>
      </p:sp>
      <p:sp>
        <p:nvSpPr>
          <p:cNvPr id="12" name="Text 10"/>
          <p:cNvSpPr/>
          <p:nvPr/>
        </p:nvSpPr>
        <p:spPr>
          <a:xfrm>
            <a:off x="10476964" y="1854994"/>
            <a:ext cx="283250" cy="354092"/>
          </a:xfrm>
          <a:prstGeom prst="rect">
            <a:avLst/>
          </a:prstGeom>
          <a:noFill/>
          <a:ln/>
        </p:spPr>
        <p:txBody>
          <a:bodyPr wrap="none" lIns="0" tIns="0" rIns="0" bIns="0" rtlCol="0" anchor="t"/>
          <a:lstStyle/>
          <a:p>
            <a:pPr marL="0" indent="0" algn="l">
              <a:lnSpc>
                <a:spcPts val="3550"/>
              </a:lnSpc>
              <a:buNone/>
            </a:pPr>
            <a:r>
              <a:rPr lang="en-US" sz="2200" dirty="0">
                <a:solidFill>
                  <a:srgbClr val="FFFFFF"/>
                </a:solidFill>
                <a:latin typeface="Nunito Semi Bold" pitchFamily="34" charset="0"/>
                <a:ea typeface="Nunito Semi Bold" pitchFamily="34" charset="-122"/>
                <a:cs typeface="Nunito Semi Bold" pitchFamily="34" charset="-120"/>
              </a:rPr>
              <a:t>2</a:t>
            </a:r>
            <a:endParaRPr lang="en-US" sz="2200" dirty="0"/>
          </a:p>
        </p:txBody>
      </p:sp>
      <p:sp>
        <p:nvSpPr>
          <p:cNvPr id="13" name="Text 11"/>
          <p:cNvSpPr/>
          <p:nvPr/>
        </p:nvSpPr>
        <p:spPr>
          <a:xfrm>
            <a:off x="7699772" y="2622233"/>
            <a:ext cx="3314462" cy="347186"/>
          </a:xfrm>
          <a:prstGeom prst="rect">
            <a:avLst/>
          </a:prstGeom>
          <a:noFill/>
          <a:ln/>
        </p:spPr>
        <p:txBody>
          <a:bodyPr wrap="none" lIns="0" tIns="0" rIns="0" bIns="0" rtlCol="0" anchor="t"/>
          <a:lstStyle/>
          <a:p>
            <a:pPr marL="0" indent="0" algn="l">
              <a:lnSpc>
                <a:spcPts val="2700"/>
              </a:lnSpc>
              <a:buNone/>
            </a:pPr>
            <a:r>
              <a:rPr lang="en-US" sz="2150" dirty="0">
                <a:solidFill>
                  <a:srgbClr val="00002E"/>
                </a:solidFill>
                <a:latin typeface="Nunito Semi Bold" pitchFamily="34" charset="0"/>
                <a:ea typeface="Nunito Semi Bold" pitchFamily="34" charset="-122"/>
                <a:cs typeface="Nunito Semi Bold" pitchFamily="34" charset="-120"/>
              </a:rPr>
              <a:t>Streamlined Development</a:t>
            </a:r>
            <a:endParaRPr lang="en-US" sz="2150" dirty="0"/>
          </a:p>
        </p:txBody>
      </p:sp>
      <p:sp>
        <p:nvSpPr>
          <p:cNvPr id="14" name="Text 12"/>
          <p:cNvSpPr/>
          <p:nvPr/>
        </p:nvSpPr>
        <p:spPr>
          <a:xfrm>
            <a:off x="7699772" y="3110984"/>
            <a:ext cx="5837753" cy="1132999"/>
          </a:xfrm>
          <a:prstGeom prst="rect">
            <a:avLst/>
          </a:prstGeom>
          <a:noFill/>
          <a:ln/>
        </p:spPr>
        <p:txBody>
          <a:bodyPr wrap="square" lIns="0" tIns="0" rIns="0" bIns="0" rtlCol="0" anchor="t"/>
          <a:lstStyle/>
          <a:p>
            <a:pPr marL="0" indent="0" algn="l">
              <a:lnSpc>
                <a:spcPts val="2950"/>
              </a:lnSpc>
              <a:buNone/>
            </a:pPr>
            <a:r>
              <a:rPr lang="en-US" sz="1850" dirty="0">
                <a:solidFill>
                  <a:srgbClr val="00002E"/>
                </a:solidFill>
                <a:latin typeface="PT Sans" pitchFamily="34" charset="0"/>
                <a:ea typeface="PT Sans" pitchFamily="34" charset="-122"/>
                <a:cs typeface="PT Sans" pitchFamily="34" charset="-120"/>
              </a:rPr>
              <a:t>It helps automate the repetitive tasks involved in software development, including building, testing, and deploying code.</a:t>
            </a:r>
            <a:endParaRPr lang="en-US" sz="1850" dirty="0"/>
          </a:p>
        </p:txBody>
      </p:sp>
      <p:sp>
        <p:nvSpPr>
          <p:cNvPr id="15" name="Shape 13"/>
          <p:cNvSpPr/>
          <p:nvPr/>
        </p:nvSpPr>
        <p:spPr>
          <a:xfrm>
            <a:off x="826294" y="5100757"/>
            <a:ext cx="6370796" cy="2478524"/>
          </a:xfrm>
          <a:prstGeom prst="roundRect">
            <a:avLst>
              <a:gd name="adj" fmla="val 5903"/>
            </a:avLst>
          </a:prstGeom>
          <a:solidFill>
            <a:srgbClr val="F3F3FF">
              <a:alpha val="75000"/>
            </a:srgbClr>
          </a:solidFill>
          <a:ln/>
        </p:spPr>
        <p:txBody>
          <a:bodyPr/>
          <a:lstStyle/>
          <a:p>
            <a:endParaRPr lang="en-IN"/>
          </a:p>
        </p:txBody>
      </p:sp>
      <p:sp>
        <p:nvSpPr>
          <p:cNvPr id="16" name="Shape 14"/>
          <p:cNvSpPr/>
          <p:nvPr/>
        </p:nvSpPr>
        <p:spPr>
          <a:xfrm>
            <a:off x="826294" y="5070277"/>
            <a:ext cx="6370796" cy="121920"/>
          </a:xfrm>
          <a:prstGeom prst="roundRect">
            <a:avLst>
              <a:gd name="adj" fmla="val 290480"/>
            </a:avLst>
          </a:prstGeom>
          <a:solidFill>
            <a:srgbClr val="DA33BF"/>
          </a:solidFill>
          <a:ln/>
        </p:spPr>
        <p:txBody>
          <a:bodyPr/>
          <a:lstStyle/>
          <a:p>
            <a:endParaRPr lang="en-IN"/>
          </a:p>
        </p:txBody>
      </p:sp>
      <p:sp>
        <p:nvSpPr>
          <p:cNvPr id="17" name="Shape 15"/>
          <p:cNvSpPr/>
          <p:nvPr/>
        </p:nvSpPr>
        <p:spPr>
          <a:xfrm>
            <a:off x="3657540" y="4746665"/>
            <a:ext cx="708303" cy="708303"/>
          </a:xfrm>
          <a:prstGeom prst="roundRect">
            <a:avLst>
              <a:gd name="adj" fmla="val 129097"/>
            </a:avLst>
          </a:prstGeom>
          <a:solidFill>
            <a:srgbClr val="2D4DF2"/>
          </a:solidFill>
          <a:ln/>
        </p:spPr>
        <p:txBody>
          <a:bodyPr/>
          <a:lstStyle/>
          <a:p>
            <a:endParaRPr lang="en-IN"/>
          </a:p>
        </p:txBody>
      </p:sp>
      <p:sp>
        <p:nvSpPr>
          <p:cNvPr id="18" name="Text 16"/>
          <p:cNvSpPr/>
          <p:nvPr/>
        </p:nvSpPr>
        <p:spPr>
          <a:xfrm>
            <a:off x="3870067" y="4923711"/>
            <a:ext cx="283250" cy="354092"/>
          </a:xfrm>
          <a:prstGeom prst="rect">
            <a:avLst/>
          </a:prstGeom>
          <a:noFill/>
          <a:ln/>
        </p:spPr>
        <p:txBody>
          <a:bodyPr wrap="none" lIns="0" tIns="0" rIns="0" bIns="0" rtlCol="0" anchor="t"/>
          <a:lstStyle/>
          <a:p>
            <a:pPr marL="0" indent="0" algn="l">
              <a:lnSpc>
                <a:spcPts val="3550"/>
              </a:lnSpc>
              <a:buNone/>
            </a:pPr>
            <a:r>
              <a:rPr lang="en-US" sz="2200" dirty="0">
                <a:solidFill>
                  <a:srgbClr val="FFFFFF"/>
                </a:solidFill>
                <a:latin typeface="Nunito Semi Bold" pitchFamily="34" charset="0"/>
                <a:ea typeface="Nunito Semi Bold" pitchFamily="34" charset="-122"/>
                <a:cs typeface="Nunito Semi Bold" pitchFamily="34" charset="-120"/>
              </a:rPr>
              <a:t>3</a:t>
            </a:r>
            <a:endParaRPr lang="en-US" sz="2200" dirty="0"/>
          </a:p>
        </p:txBody>
      </p:sp>
      <p:sp>
        <p:nvSpPr>
          <p:cNvPr id="19" name="Text 17"/>
          <p:cNvSpPr/>
          <p:nvPr/>
        </p:nvSpPr>
        <p:spPr>
          <a:xfrm>
            <a:off x="1092875" y="5690949"/>
            <a:ext cx="2777609" cy="347186"/>
          </a:xfrm>
          <a:prstGeom prst="rect">
            <a:avLst/>
          </a:prstGeom>
          <a:noFill/>
          <a:ln/>
        </p:spPr>
        <p:txBody>
          <a:bodyPr wrap="none" lIns="0" tIns="0" rIns="0" bIns="0" rtlCol="0" anchor="t"/>
          <a:lstStyle/>
          <a:p>
            <a:pPr marL="0" indent="0" algn="l">
              <a:lnSpc>
                <a:spcPts val="2700"/>
              </a:lnSpc>
              <a:buNone/>
            </a:pPr>
            <a:r>
              <a:rPr lang="en-US" sz="2150" dirty="0">
                <a:solidFill>
                  <a:srgbClr val="00002E"/>
                </a:solidFill>
                <a:latin typeface="Nunito Semi Bold" pitchFamily="34" charset="0"/>
                <a:ea typeface="Nunito Semi Bold" pitchFamily="34" charset="-122"/>
                <a:cs typeface="Nunito Semi Bold" pitchFamily="34" charset="-120"/>
              </a:rPr>
              <a:t>DevOps &amp; CI/CD</a:t>
            </a:r>
            <a:endParaRPr lang="en-US" sz="2150" dirty="0"/>
          </a:p>
        </p:txBody>
      </p:sp>
      <p:sp>
        <p:nvSpPr>
          <p:cNvPr id="20" name="Text 18"/>
          <p:cNvSpPr/>
          <p:nvPr/>
        </p:nvSpPr>
        <p:spPr>
          <a:xfrm>
            <a:off x="1092875" y="6179701"/>
            <a:ext cx="5837634" cy="1132999"/>
          </a:xfrm>
          <a:prstGeom prst="rect">
            <a:avLst/>
          </a:prstGeom>
          <a:noFill/>
          <a:ln/>
        </p:spPr>
        <p:txBody>
          <a:bodyPr wrap="square" lIns="0" tIns="0" rIns="0" bIns="0" rtlCol="0" anchor="t"/>
          <a:lstStyle/>
          <a:p>
            <a:pPr marL="0" indent="0" algn="l">
              <a:lnSpc>
                <a:spcPts val="2950"/>
              </a:lnSpc>
              <a:buNone/>
            </a:pPr>
            <a:r>
              <a:rPr lang="en-US" sz="1850" dirty="0">
                <a:solidFill>
                  <a:srgbClr val="00002E"/>
                </a:solidFill>
                <a:latin typeface="PT Sans" pitchFamily="34" charset="0"/>
                <a:ea typeface="PT Sans" pitchFamily="34" charset="-122"/>
                <a:cs typeface="PT Sans" pitchFamily="34" charset="-120"/>
              </a:rPr>
              <a:t>Jenkins is a cornerstone tool for implementing DevOps practices and establishing robust Continuous Integration/Continuous Delivery (CI/CD) pipelines.</a:t>
            </a:r>
            <a:endParaRPr lang="en-US" sz="1850" dirty="0"/>
          </a:p>
        </p:txBody>
      </p:sp>
      <p:sp>
        <p:nvSpPr>
          <p:cNvPr id="21" name="Shape 19"/>
          <p:cNvSpPr/>
          <p:nvPr/>
        </p:nvSpPr>
        <p:spPr>
          <a:xfrm>
            <a:off x="7433191" y="5100757"/>
            <a:ext cx="6370915" cy="2478524"/>
          </a:xfrm>
          <a:prstGeom prst="roundRect">
            <a:avLst>
              <a:gd name="adj" fmla="val 5903"/>
            </a:avLst>
          </a:prstGeom>
          <a:solidFill>
            <a:srgbClr val="F3F3FF">
              <a:alpha val="75000"/>
            </a:srgbClr>
          </a:solidFill>
          <a:ln/>
        </p:spPr>
        <p:txBody>
          <a:bodyPr/>
          <a:lstStyle/>
          <a:p>
            <a:endParaRPr lang="en-IN"/>
          </a:p>
        </p:txBody>
      </p:sp>
      <p:sp>
        <p:nvSpPr>
          <p:cNvPr id="22" name="Shape 20"/>
          <p:cNvSpPr/>
          <p:nvPr/>
        </p:nvSpPr>
        <p:spPr>
          <a:xfrm>
            <a:off x="7433191" y="5070277"/>
            <a:ext cx="6370915" cy="121920"/>
          </a:xfrm>
          <a:prstGeom prst="roundRect">
            <a:avLst>
              <a:gd name="adj" fmla="val 290480"/>
            </a:avLst>
          </a:prstGeom>
          <a:solidFill>
            <a:srgbClr val="2D4DF2"/>
          </a:solidFill>
          <a:ln/>
        </p:spPr>
        <p:txBody>
          <a:bodyPr/>
          <a:lstStyle/>
          <a:p>
            <a:endParaRPr lang="en-IN"/>
          </a:p>
        </p:txBody>
      </p:sp>
      <p:sp>
        <p:nvSpPr>
          <p:cNvPr id="23" name="Shape 21"/>
          <p:cNvSpPr/>
          <p:nvPr/>
        </p:nvSpPr>
        <p:spPr>
          <a:xfrm>
            <a:off x="10264438" y="4746665"/>
            <a:ext cx="708303" cy="708303"/>
          </a:xfrm>
          <a:prstGeom prst="roundRect">
            <a:avLst>
              <a:gd name="adj" fmla="val 129097"/>
            </a:avLst>
          </a:prstGeom>
          <a:solidFill>
            <a:srgbClr val="2D4DF2"/>
          </a:solidFill>
          <a:ln/>
        </p:spPr>
        <p:txBody>
          <a:bodyPr/>
          <a:lstStyle/>
          <a:p>
            <a:endParaRPr lang="en-IN"/>
          </a:p>
        </p:txBody>
      </p:sp>
      <p:sp>
        <p:nvSpPr>
          <p:cNvPr id="24" name="Text 22"/>
          <p:cNvSpPr/>
          <p:nvPr/>
        </p:nvSpPr>
        <p:spPr>
          <a:xfrm>
            <a:off x="10476964" y="4923711"/>
            <a:ext cx="283250" cy="354092"/>
          </a:xfrm>
          <a:prstGeom prst="rect">
            <a:avLst/>
          </a:prstGeom>
          <a:noFill/>
          <a:ln/>
        </p:spPr>
        <p:txBody>
          <a:bodyPr wrap="none" lIns="0" tIns="0" rIns="0" bIns="0" rtlCol="0" anchor="t"/>
          <a:lstStyle/>
          <a:p>
            <a:pPr marL="0" indent="0" algn="l">
              <a:lnSpc>
                <a:spcPts val="3550"/>
              </a:lnSpc>
              <a:buNone/>
            </a:pPr>
            <a:r>
              <a:rPr lang="en-US" sz="2200" dirty="0">
                <a:solidFill>
                  <a:srgbClr val="FFFFFF"/>
                </a:solidFill>
                <a:latin typeface="Nunito Semi Bold" pitchFamily="34" charset="0"/>
                <a:ea typeface="Nunito Semi Bold" pitchFamily="34" charset="-122"/>
                <a:cs typeface="Nunito Semi Bold" pitchFamily="34" charset="-120"/>
              </a:rPr>
              <a:t>4</a:t>
            </a:r>
            <a:endParaRPr lang="en-US" sz="2200" dirty="0"/>
          </a:p>
        </p:txBody>
      </p:sp>
      <p:sp>
        <p:nvSpPr>
          <p:cNvPr id="25" name="Text 23"/>
          <p:cNvSpPr/>
          <p:nvPr/>
        </p:nvSpPr>
        <p:spPr>
          <a:xfrm>
            <a:off x="7699772" y="5690949"/>
            <a:ext cx="2777609" cy="347186"/>
          </a:xfrm>
          <a:prstGeom prst="rect">
            <a:avLst/>
          </a:prstGeom>
          <a:noFill/>
          <a:ln/>
        </p:spPr>
        <p:txBody>
          <a:bodyPr wrap="none" lIns="0" tIns="0" rIns="0" bIns="0" rtlCol="0" anchor="t"/>
          <a:lstStyle/>
          <a:p>
            <a:pPr marL="0" indent="0" algn="l">
              <a:lnSpc>
                <a:spcPts val="2700"/>
              </a:lnSpc>
              <a:buNone/>
            </a:pPr>
            <a:r>
              <a:rPr lang="en-US" sz="2150" dirty="0">
                <a:solidFill>
                  <a:srgbClr val="00002E"/>
                </a:solidFill>
                <a:latin typeface="Nunito Semi Bold" pitchFamily="34" charset="0"/>
                <a:ea typeface="Nunito Semi Bold" pitchFamily="34" charset="-122"/>
                <a:cs typeface="Nunito Semi Bold" pitchFamily="34" charset="-120"/>
              </a:rPr>
              <a:t>Automated Builds</a:t>
            </a:r>
            <a:endParaRPr lang="en-US" sz="2150" dirty="0"/>
          </a:p>
        </p:txBody>
      </p:sp>
      <p:sp>
        <p:nvSpPr>
          <p:cNvPr id="26" name="Text 24"/>
          <p:cNvSpPr/>
          <p:nvPr/>
        </p:nvSpPr>
        <p:spPr>
          <a:xfrm>
            <a:off x="7699772" y="6179701"/>
            <a:ext cx="5837753" cy="1132999"/>
          </a:xfrm>
          <a:prstGeom prst="rect">
            <a:avLst/>
          </a:prstGeom>
          <a:noFill/>
          <a:ln/>
        </p:spPr>
        <p:txBody>
          <a:bodyPr wrap="square" lIns="0" tIns="0" rIns="0" bIns="0" rtlCol="0" anchor="t"/>
          <a:lstStyle/>
          <a:p>
            <a:pPr marL="0" indent="0" algn="l">
              <a:lnSpc>
                <a:spcPts val="2950"/>
              </a:lnSpc>
              <a:buNone/>
            </a:pPr>
            <a:r>
              <a:rPr lang="en-US" sz="1850" dirty="0">
                <a:solidFill>
                  <a:srgbClr val="00002E"/>
                </a:solidFill>
                <a:latin typeface="PT Sans" pitchFamily="34" charset="0"/>
                <a:ea typeface="PT Sans" pitchFamily="34" charset="-122"/>
                <a:cs typeface="PT Sans" pitchFamily="34" charset="-120"/>
              </a:rPr>
              <a:t>For example, Jenkins can be configured to automatically build your application every time a developer pushes new code to a GitHub repository.</a:t>
            </a:r>
            <a:endParaRPr lang="en-US" sz="18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97665E-F664-9C1A-1EC9-B7A831DF905D}"/>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A103C372-EFF3-321F-7D06-E978DF64B36B}"/>
              </a:ext>
            </a:extLst>
          </p:cNvPr>
          <p:cNvSpPr/>
          <p:nvPr/>
        </p:nvSpPr>
        <p:spPr>
          <a:xfrm>
            <a:off x="482441" y="483453"/>
            <a:ext cx="6303883" cy="435531"/>
          </a:xfrm>
          <a:prstGeom prst="rect">
            <a:avLst/>
          </a:prstGeom>
          <a:noFill/>
          <a:ln/>
        </p:spPr>
        <p:txBody>
          <a:bodyPr wrap="none" lIns="0" tIns="0" rIns="0" bIns="0" rtlCol="0" anchor="t"/>
          <a:lstStyle/>
          <a:p>
            <a:pPr marL="0" indent="0" algn="l">
              <a:lnSpc>
                <a:spcPts val="3400"/>
              </a:lnSpc>
              <a:buNone/>
            </a:pPr>
            <a:r>
              <a:rPr lang="en-US" sz="2850" dirty="0">
                <a:solidFill>
                  <a:srgbClr val="00002E"/>
                </a:solidFill>
                <a:latin typeface="Nunito Semi Bold" pitchFamily="34" charset="0"/>
              </a:rPr>
              <a:t>Controlling Your Pipeline's Flow</a:t>
            </a:r>
          </a:p>
        </p:txBody>
      </p:sp>
      <p:sp>
        <p:nvSpPr>
          <p:cNvPr id="3" name="Text 1">
            <a:extLst>
              <a:ext uri="{FF2B5EF4-FFF2-40B4-BE49-F238E27FC236}">
                <a16:creationId xmlns:a16="http://schemas.microsoft.com/office/drawing/2014/main" id="{B59F8EAF-4B6E-183F-610D-E1515E6AD129}"/>
              </a:ext>
            </a:extLst>
          </p:cNvPr>
          <p:cNvSpPr/>
          <p:nvPr/>
        </p:nvSpPr>
        <p:spPr>
          <a:xfrm>
            <a:off x="518279" y="1259086"/>
            <a:ext cx="13593842" cy="236934"/>
          </a:xfrm>
          <a:prstGeom prst="rect">
            <a:avLst/>
          </a:prstGeom>
          <a:noFill/>
          <a:ln/>
        </p:spPr>
        <p:txBody>
          <a:bodyPr wrap="none" lIns="0" tIns="0" rIns="0" bIns="0" rtlCol="0" anchor="t"/>
          <a:lstStyle/>
          <a:p>
            <a:pPr marL="0" indent="0" algn="l">
              <a:lnSpc>
                <a:spcPts val="1850"/>
              </a:lnSpc>
              <a:buNone/>
            </a:pPr>
            <a:r>
              <a:rPr lang="en-US" dirty="0"/>
              <a:t>Declarative Pipelines offer powerful built-in constructs for fine-grained control over execution flow and post-build actions.</a:t>
            </a:r>
          </a:p>
        </p:txBody>
      </p:sp>
      <p:sp>
        <p:nvSpPr>
          <p:cNvPr id="20" name="TextBox 19">
            <a:extLst>
              <a:ext uri="{FF2B5EF4-FFF2-40B4-BE49-F238E27FC236}">
                <a16:creationId xmlns:a16="http://schemas.microsoft.com/office/drawing/2014/main" id="{54F6E13F-A03A-3394-A563-29D2CD019E71}"/>
              </a:ext>
            </a:extLst>
          </p:cNvPr>
          <p:cNvSpPr txBox="1"/>
          <p:nvPr/>
        </p:nvSpPr>
        <p:spPr>
          <a:xfrm>
            <a:off x="518279" y="1828800"/>
            <a:ext cx="13366163" cy="3970318"/>
          </a:xfrm>
          <a:prstGeom prst="rect">
            <a:avLst/>
          </a:prstGeom>
          <a:noFill/>
        </p:spPr>
        <p:txBody>
          <a:bodyPr wrap="square" rtlCol="0">
            <a:spAutoFit/>
          </a:bodyPr>
          <a:lstStyle/>
          <a:p>
            <a:r>
              <a:rPr lang="en-US" b="1" dirty="0"/>
              <a:t>The Problem:</a:t>
            </a:r>
          </a:p>
          <a:p>
            <a:pPr marL="285750" indent="-285750">
              <a:buFont typeface="Arial" panose="020B0604020202020204" pitchFamily="34" charset="0"/>
              <a:buChar char="•"/>
            </a:pPr>
            <a:r>
              <a:rPr lang="en-US" dirty="0"/>
              <a:t>You need to provide an option in your pipeline to skip a stage based on user’s input</a:t>
            </a:r>
          </a:p>
          <a:p>
            <a:pPr marL="285750" indent="-285750">
              <a:buFont typeface="Arial" panose="020B0604020202020204" pitchFamily="34" charset="0"/>
              <a:buChar char="•"/>
            </a:pPr>
            <a:r>
              <a:rPr lang="en-US" dirty="0"/>
              <a:t>Or You only want the "Deploy to Production" stage to run when a change is merged into the main branch</a:t>
            </a:r>
          </a:p>
          <a:p>
            <a:pPr marL="285750" indent="-285750">
              <a:buFont typeface="Arial" panose="020B0604020202020204" pitchFamily="34" charset="0"/>
              <a:buChar char="•"/>
            </a:pPr>
            <a:r>
              <a:rPr lang="en-US" dirty="0"/>
              <a:t>How do you build this logic into your pipeline?</a:t>
            </a:r>
          </a:p>
          <a:p>
            <a:endParaRPr lang="en-US" dirty="0"/>
          </a:p>
          <a:p>
            <a:r>
              <a:rPr lang="en-US" b="1" dirty="0"/>
              <a:t>The Solution: The when directive.</a:t>
            </a:r>
          </a:p>
          <a:p>
            <a:pPr marL="285750" indent="-285750">
              <a:buFont typeface="Arial" panose="020B0604020202020204" pitchFamily="34" charset="0"/>
              <a:buChar char="•"/>
            </a:pPr>
            <a:r>
              <a:rPr lang="en-US" dirty="0"/>
              <a:t>Add a </a:t>
            </a:r>
            <a:r>
              <a:rPr lang="en-US" b="1" dirty="0"/>
              <a:t>when</a:t>
            </a:r>
            <a:r>
              <a:rPr lang="en-US" dirty="0"/>
              <a:t> block inside a stage to define the rule for when it should run. </a:t>
            </a:r>
          </a:p>
          <a:p>
            <a:pPr marL="285750" indent="-285750">
              <a:buFont typeface="Arial" panose="020B0604020202020204" pitchFamily="34" charset="0"/>
              <a:buChar char="•"/>
            </a:pPr>
            <a:r>
              <a:rPr lang="en-US" dirty="0"/>
              <a:t>If the rule isn't met, Jenkins will skip the stage.</a:t>
            </a:r>
          </a:p>
          <a:p>
            <a:endParaRPr lang="en-US" dirty="0"/>
          </a:p>
          <a:p>
            <a:r>
              <a:rPr lang="en-US" b="1" dirty="0"/>
              <a:t>Common Conditions:</a:t>
            </a:r>
          </a:p>
          <a:p>
            <a:pPr marL="285750" indent="-285750">
              <a:buFont typeface="Arial" panose="020B0604020202020204" pitchFamily="34" charset="0"/>
              <a:buChar char="•"/>
            </a:pPr>
            <a:r>
              <a:rPr lang="en-US" dirty="0"/>
              <a:t>branch: Runs the stage only for a specific branch. (e.g., when { branch 'main' })</a:t>
            </a:r>
          </a:p>
          <a:p>
            <a:pPr marL="285750" indent="-285750">
              <a:buFont typeface="Arial" panose="020B0604020202020204" pitchFamily="34" charset="0"/>
              <a:buChar char="•"/>
            </a:pPr>
            <a:r>
              <a:rPr lang="en-US" dirty="0"/>
              <a:t>expression: Runs the stage based on checking parameters. (e.g., when { expression { return </a:t>
            </a:r>
            <a:r>
              <a:rPr lang="en-US" dirty="0" err="1"/>
              <a:t>params.RUN_TESTS</a:t>
            </a:r>
            <a:r>
              <a:rPr lang="en-US" dirty="0"/>
              <a:t> } })</a:t>
            </a:r>
          </a:p>
          <a:p>
            <a:pPr marL="285750" indent="-285750">
              <a:buFont typeface="Arial" panose="020B0604020202020204" pitchFamily="34" charset="0"/>
              <a:buChar char="•"/>
            </a:pPr>
            <a:r>
              <a:rPr lang="en-US" dirty="0"/>
              <a:t>environment: Runs the stage if a specific environment variable is set to a certain value.</a:t>
            </a:r>
          </a:p>
          <a:p>
            <a:endParaRPr lang="en-IN" dirty="0"/>
          </a:p>
        </p:txBody>
      </p:sp>
      <p:sp>
        <p:nvSpPr>
          <p:cNvPr id="21" name="TextBox 20">
            <a:extLst>
              <a:ext uri="{FF2B5EF4-FFF2-40B4-BE49-F238E27FC236}">
                <a16:creationId xmlns:a16="http://schemas.microsoft.com/office/drawing/2014/main" id="{68753654-40FE-E098-F759-46095AF3C588}"/>
              </a:ext>
            </a:extLst>
          </p:cNvPr>
          <p:cNvSpPr txBox="1"/>
          <p:nvPr/>
        </p:nvSpPr>
        <p:spPr>
          <a:xfrm>
            <a:off x="518279" y="6131898"/>
            <a:ext cx="11514222" cy="369332"/>
          </a:xfrm>
          <a:prstGeom prst="rect">
            <a:avLst/>
          </a:prstGeom>
          <a:noFill/>
        </p:spPr>
        <p:txBody>
          <a:bodyPr wrap="square" rtlCol="0">
            <a:spAutoFit/>
          </a:bodyPr>
          <a:lstStyle/>
          <a:p>
            <a:r>
              <a:rPr lang="en-US" b="1" dirty="0"/>
              <a:t>Check reference in the sample </a:t>
            </a:r>
            <a:r>
              <a:rPr lang="en-IN" dirty="0" err="1"/>
              <a:t>Jenkinsfile</a:t>
            </a:r>
            <a:r>
              <a:rPr lang="en-IN" dirty="0"/>
              <a:t>-when-and-post-condition provided</a:t>
            </a:r>
          </a:p>
        </p:txBody>
      </p:sp>
    </p:spTree>
    <p:extLst>
      <p:ext uri="{BB962C8B-B14F-4D97-AF65-F5344CB8AC3E}">
        <p14:creationId xmlns:p14="http://schemas.microsoft.com/office/powerpoint/2010/main" val="3178192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A963FF-9A94-F30E-D3F7-AACF79C859A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436D1B51-634D-85E4-97FA-845057ADFACE}"/>
              </a:ext>
            </a:extLst>
          </p:cNvPr>
          <p:cNvSpPr/>
          <p:nvPr/>
        </p:nvSpPr>
        <p:spPr>
          <a:xfrm>
            <a:off x="482441" y="483453"/>
            <a:ext cx="8420927" cy="369333"/>
          </a:xfrm>
          <a:prstGeom prst="rect">
            <a:avLst/>
          </a:prstGeom>
          <a:noFill/>
          <a:ln/>
        </p:spPr>
        <p:txBody>
          <a:bodyPr wrap="none" lIns="0" tIns="0" rIns="0" bIns="0" rtlCol="0" anchor="t"/>
          <a:lstStyle/>
          <a:p>
            <a:pPr marL="0" indent="0" algn="l">
              <a:lnSpc>
                <a:spcPts val="3400"/>
              </a:lnSpc>
              <a:buNone/>
            </a:pPr>
            <a:r>
              <a:rPr lang="en-US" sz="2850" dirty="0">
                <a:solidFill>
                  <a:srgbClr val="00002E"/>
                </a:solidFill>
                <a:latin typeface="Nunito Semi Bold" pitchFamily="34" charset="0"/>
              </a:rPr>
              <a:t>The post Block (Cleanup and Notifications)</a:t>
            </a:r>
          </a:p>
        </p:txBody>
      </p:sp>
      <p:sp>
        <p:nvSpPr>
          <p:cNvPr id="20" name="TextBox 19">
            <a:extLst>
              <a:ext uri="{FF2B5EF4-FFF2-40B4-BE49-F238E27FC236}">
                <a16:creationId xmlns:a16="http://schemas.microsoft.com/office/drawing/2014/main" id="{F620A0A3-7F37-400D-C965-3015A1E4E90A}"/>
              </a:ext>
            </a:extLst>
          </p:cNvPr>
          <p:cNvSpPr txBox="1"/>
          <p:nvPr/>
        </p:nvSpPr>
        <p:spPr>
          <a:xfrm>
            <a:off x="482441" y="1347537"/>
            <a:ext cx="13366163" cy="4247317"/>
          </a:xfrm>
          <a:prstGeom prst="rect">
            <a:avLst/>
          </a:prstGeom>
          <a:noFill/>
        </p:spPr>
        <p:txBody>
          <a:bodyPr wrap="square" rtlCol="0">
            <a:spAutoFit/>
          </a:bodyPr>
          <a:lstStyle/>
          <a:p>
            <a:r>
              <a:rPr lang="en-US" b="1" dirty="0"/>
              <a:t>The Problem:</a:t>
            </a:r>
          </a:p>
          <a:p>
            <a:pPr marL="285750" indent="-285750">
              <a:buFont typeface="Arial" panose="020B0604020202020204" pitchFamily="34" charset="0"/>
              <a:buChar char="•"/>
            </a:pPr>
            <a:r>
              <a:rPr lang="en-US" dirty="0"/>
              <a:t>The pipeline fails midway through. How to make sure the team is notified on Teams / Slack? </a:t>
            </a:r>
          </a:p>
          <a:p>
            <a:pPr marL="285750" indent="-285750">
              <a:buFont typeface="Arial" panose="020B0604020202020204" pitchFamily="34" charset="0"/>
              <a:buChar char="•"/>
            </a:pPr>
            <a:r>
              <a:rPr lang="en-US" dirty="0"/>
              <a:t>Or, if your pipeline successfully deploys, how do you send a confirmation email? </a:t>
            </a:r>
          </a:p>
          <a:p>
            <a:pPr marL="285750" indent="-285750">
              <a:buFont typeface="Arial" panose="020B0604020202020204" pitchFamily="34" charset="0"/>
              <a:buChar char="•"/>
            </a:pPr>
            <a:r>
              <a:rPr lang="en-US" dirty="0"/>
              <a:t>Most importantly, how do you guarantee that cleanup actions (like logging out of Docker) happen, regardless of whether the pipeline succeeded or failed?</a:t>
            </a:r>
          </a:p>
          <a:p>
            <a:endParaRPr lang="en-US" dirty="0"/>
          </a:p>
          <a:p>
            <a:r>
              <a:rPr lang="en-US" b="1" dirty="0"/>
              <a:t>The Solution: The post block.</a:t>
            </a:r>
          </a:p>
          <a:p>
            <a:pPr marL="285750" indent="-285750">
              <a:buFont typeface="Arial" panose="020B0604020202020204" pitchFamily="34" charset="0"/>
              <a:buChar char="•"/>
            </a:pPr>
            <a:r>
              <a:rPr lang="en-US" dirty="0"/>
              <a:t>Add a post block at the end of your pipeline to define actions that run </a:t>
            </a:r>
            <a:r>
              <a:rPr lang="en-US" i="1" dirty="0"/>
              <a:t>after</a:t>
            </a:r>
            <a:r>
              <a:rPr lang="en-US" dirty="0"/>
              <a:t> all the stages are complete. You can specify different actions for different outcomes.</a:t>
            </a:r>
          </a:p>
          <a:p>
            <a:endParaRPr lang="en-US" b="1" dirty="0"/>
          </a:p>
          <a:p>
            <a:r>
              <a:rPr lang="en-US" b="1" dirty="0"/>
              <a:t>Key Post Conditions:</a:t>
            </a:r>
          </a:p>
          <a:p>
            <a:pPr marL="285750" indent="-285750">
              <a:buFont typeface="Arial" panose="020B0604020202020204" pitchFamily="34" charset="0"/>
              <a:buChar char="•"/>
            </a:pPr>
            <a:r>
              <a:rPr lang="en-US" b="1" dirty="0"/>
              <a:t>always:</a:t>
            </a:r>
            <a:r>
              <a:rPr lang="en-US" dirty="0"/>
              <a:t> Runs every single time, whether the pipeline passed or failed. Perfect for cleanup tasks.</a:t>
            </a:r>
          </a:p>
          <a:p>
            <a:pPr marL="285750" indent="-285750">
              <a:buFont typeface="Arial" panose="020B0604020202020204" pitchFamily="34" charset="0"/>
              <a:buChar char="•"/>
            </a:pPr>
            <a:r>
              <a:rPr lang="en-US" b="1" dirty="0"/>
              <a:t>success: </a:t>
            </a:r>
            <a:r>
              <a:rPr lang="en-US" dirty="0"/>
              <a:t>Runs only if the entire pipeline was successful. Ideal for success notifications.</a:t>
            </a:r>
          </a:p>
          <a:p>
            <a:pPr marL="285750" indent="-285750">
              <a:buFont typeface="Arial" panose="020B0604020202020204" pitchFamily="34" charset="0"/>
              <a:buChar char="•"/>
            </a:pPr>
            <a:r>
              <a:rPr lang="en-US" b="1" dirty="0"/>
              <a:t>failure: </a:t>
            </a:r>
            <a:r>
              <a:rPr lang="en-US" dirty="0"/>
              <a:t>Runs only if any stage in the pipeline failed. Used for sending failure alerts.</a:t>
            </a:r>
          </a:p>
          <a:p>
            <a:pPr marL="285750" indent="-285750">
              <a:buFont typeface="Arial" panose="020B0604020202020204" pitchFamily="34" charset="0"/>
              <a:buChar char="•"/>
            </a:pPr>
            <a:r>
              <a:rPr lang="en-US" b="1" dirty="0"/>
              <a:t>changed:</a:t>
            </a:r>
            <a:r>
              <a:rPr lang="en-US" dirty="0"/>
              <a:t> Runs if the pipeline status is different from its previous run (e.g., it was failing but is now successful).</a:t>
            </a:r>
          </a:p>
        </p:txBody>
      </p:sp>
      <p:sp>
        <p:nvSpPr>
          <p:cNvPr id="21" name="TextBox 20">
            <a:extLst>
              <a:ext uri="{FF2B5EF4-FFF2-40B4-BE49-F238E27FC236}">
                <a16:creationId xmlns:a16="http://schemas.microsoft.com/office/drawing/2014/main" id="{31B1C3AF-6D50-7AD7-13E8-1A1F55493CD3}"/>
              </a:ext>
            </a:extLst>
          </p:cNvPr>
          <p:cNvSpPr txBox="1"/>
          <p:nvPr/>
        </p:nvSpPr>
        <p:spPr>
          <a:xfrm>
            <a:off x="518279" y="6131898"/>
            <a:ext cx="11514222" cy="369332"/>
          </a:xfrm>
          <a:prstGeom prst="rect">
            <a:avLst/>
          </a:prstGeom>
          <a:noFill/>
        </p:spPr>
        <p:txBody>
          <a:bodyPr wrap="square" rtlCol="0">
            <a:spAutoFit/>
          </a:bodyPr>
          <a:lstStyle/>
          <a:p>
            <a:r>
              <a:rPr lang="en-US" b="1" dirty="0"/>
              <a:t>Check reference in the sample </a:t>
            </a:r>
            <a:r>
              <a:rPr lang="en-IN" dirty="0" err="1"/>
              <a:t>Jenkinsfile</a:t>
            </a:r>
            <a:r>
              <a:rPr lang="en-IN" dirty="0"/>
              <a:t>-when-and-post-condition provided</a:t>
            </a:r>
          </a:p>
        </p:txBody>
      </p:sp>
    </p:spTree>
    <p:extLst>
      <p:ext uri="{BB962C8B-B14F-4D97-AF65-F5344CB8AC3E}">
        <p14:creationId xmlns:p14="http://schemas.microsoft.com/office/powerpoint/2010/main" val="19543221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97932" y="605076"/>
            <a:ext cx="7290316" cy="502444"/>
          </a:xfrm>
          <a:prstGeom prst="rect">
            <a:avLst/>
          </a:prstGeom>
          <a:noFill/>
          <a:ln/>
        </p:spPr>
        <p:txBody>
          <a:bodyPr wrap="none" lIns="0" tIns="0" rIns="0" bIns="0" rtlCol="0" anchor="t"/>
          <a:lstStyle/>
          <a:p>
            <a:pPr>
              <a:lnSpc>
                <a:spcPts val="3400"/>
              </a:lnSpc>
            </a:pPr>
            <a:r>
              <a:rPr lang="en-US" sz="2850" dirty="0">
                <a:solidFill>
                  <a:srgbClr val="00002E"/>
                </a:solidFill>
                <a:latin typeface="Nunito Semi Bold" pitchFamily="34" charset="0"/>
              </a:rPr>
              <a:t>Boosting Efficiency with Parallel Stages</a:t>
            </a:r>
          </a:p>
        </p:txBody>
      </p:sp>
      <p:sp>
        <p:nvSpPr>
          <p:cNvPr id="15" name="TextBox 14">
            <a:extLst>
              <a:ext uri="{FF2B5EF4-FFF2-40B4-BE49-F238E27FC236}">
                <a16:creationId xmlns:a16="http://schemas.microsoft.com/office/drawing/2014/main" id="{172C27E7-9D19-4A19-EC68-FEFAC976C67F}"/>
              </a:ext>
            </a:extLst>
          </p:cNvPr>
          <p:cNvSpPr txBox="1"/>
          <p:nvPr/>
        </p:nvSpPr>
        <p:spPr>
          <a:xfrm>
            <a:off x="482441" y="1347537"/>
            <a:ext cx="13366163" cy="4524315"/>
          </a:xfrm>
          <a:prstGeom prst="rect">
            <a:avLst/>
          </a:prstGeom>
          <a:noFill/>
        </p:spPr>
        <p:txBody>
          <a:bodyPr wrap="square" rtlCol="0">
            <a:spAutoFit/>
          </a:bodyPr>
          <a:lstStyle/>
          <a:p>
            <a:r>
              <a:rPr lang="en-US" b="1" dirty="0"/>
              <a:t>Why It’s useful:</a:t>
            </a:r>
            <a:r>
              <a:rPr lang="en-US" dirty="0"/>
              <a:t> </a:t>
            </a:r>
          </a:p>
          <a:p>
            <a:pPr marL="285750" indent="-285750">
              <a:buFont typeface="Arial" panose="020B0604020202020204" pitchFamily="34" charset="0"/>
              <a:buChar char="•"/>
            </a:pPr>
            <a:r>
              <a:rPr lang="en-US" dirty="0"/>
              <a:t>This makes the pipeline </a:t>
            </a:r>
            <a:r>
              <a:rPr lang="en-US" b="1" dirty="0"/>
              <a:t>fast</a:t>
            </a:r>
            <a:r>
              <a:rPr lang="en-US" dirty="0"/>
              <a:t>. For independent tasks that don't need to wait for each other, you can run them all at the same time, dramatically reducing the total execution time and getting feedback to developers faster.</a:t>
            </a:r>
          </a:p>
          <a:p>
            <a:endParaRPr lang="en-US" dirty="0"/>
          </a:p>
          <a:p>
            <a:r>
              <a:rPr lang="en-US" b="1" dirty="0"/>
              <a:t>The Problem:</a:t>
            </a:r>
          </a:p>
          <a:p>
            <a:pPr marL="285750" indent="-285750">
              <a:buFont typeface="Arial" panose="020B0604020202020204" pitchFamily="34" charset="0"/>
              <a:buChar char="•"/>
            </a:pPr>
            <a:r>
              <a:rPr lang="en-US" dirty="0"/>
              <a:t>Your pipeline has three long-running tasks:</a:t>
            </a:r>
          </a:p>
          <a:p>
            <a:pPr marL="742950" lvl="1" indent="-285750">
              <a:buFont typeface="Arial" panose="020B0604020202020204" pitchFamily="34" charset="0"/>
              <a:buChar char="•"/>
            </a:pPr>
            <a:r>
              <a:rPr lang="en-US" dirty="0"/>
              <a:t>Run Unit Tests (5 minutes)</a:t>
            </a:r>
          </a:p>
          <a:p>
            <a:pPr marL="742950" lvl="1" indent="-285750">
              <a:buFont typeface="Arial" panose="020B0604020202020204" pitchFamily="34" charset="0"/>
              <a:buChar char="•"/>
            </a:pPr>
            <a:r>
              <a:rPr lang="en-US" dirty="0"/>
              <a:t>Run Integration Tests (7 minutes)</a:t>
            </a:r>
          </a:p>
          <a:p>
            <a:pPr marL="742950" lvl="1" indent="-285750">
              <a:buFont typeface="Arial" panose="020B0604020202020204" pitchFamily="34" charset="0"/>
              <a:buChar char="•"/>
            </a:pPr>
            <a:r>
              <a:rPr lang="en-US" dirty="0"/>
              <a:t>Run Code Linting &amp; Style Checks (3 minutes)</a:t>
            </a:r>
          </a:p>
          <a:p>
            <a:pPr marL="285750" indent="-285750">
              <a:buFont typeface="Arial" panose="020B0604020202020204" pitchFamily="34" charset="0"/>
              <a:buChar char="•"/>
            </a:pPr>
            <a:r>
              <a:rPr lang="en-US" dirty="0"/>
              <a:t>If you run them one after another (sequentially), the total time for this stage is 5 + 7 + 3 = </a:t>
            </a:r>
            <a:r>
              <a:rPr lang="en-US" b="1" dirty="0"/>
              <a:t>15 minutes</a:t>
            </a:r>
            <a:r>
              <a:rPr lang="en-US" dirty="0"/>
              <a:t>. </a:t>
            </a:r>
          </a:p>
          <a:p>
            <a:pPr marL="285750" indent="-285750">
              <a:buFont typeface="Arial" panose="020B0604020202020204" pitchFamily="34" charset="0"/>
              <a:buChar char="•"/>
            </a:pPr>
            <a:r>
              <a:rPr lang="en-US" dirty="0"/>
              <a:t>These tasks don't depend on each other. </a:t>
            </a:r>
          </a:p>
          <a:p>
            <a:pPr marL="285750" indent="-285750">
              <a:buFont typeface="Arial" panose="020B0604020202020204" pitchFamily="34" charset="0"/>
              <a:buChar char="•"/>
            </a:pPr>
            <a:r>
              <a:rPr lang="en-US" dirty="0"/>
              <a:t>Waiting for them to finish one by one is a huge waste of time.</a:t>
            </a:r>
          </a:p>
          <a:p>
            <a:pPr marL="285750" indent="-285750">
              <a:buFont typeface="Arial" panose="020B0604020202020204" pitchFamily="34" charset="0"/>
              <a:buChar char="•"/>
            </a:pPr>
            <a:endParaRPr lang="en-US" dirty="0"/>
          </a:p>
          <a:p>
            <a:r>
              <a:rPr lang="en-US" b="1" dirty="0"/>
              <a:t>The Solution: The parallel directive.</a:t>
            </a:r>
          </a:p>
          <a:p>
            <a:pPr marL="285750" indent="-285750">
              <a:buFont typeface="Arial" panose="020B0604020202020204" pitchFamily="34" charset="0"/>
              <a:buChar char="•"/>
            </a:pPr>
            <a:r>
              <a:rPr lang="en-US" dirty="0"/>
              <a:t>You can define a single stage that contains multiple "nested stages" inside a parallel block. </a:t>
            </a:r>
          </a:p>
          <a:p>
            <a:pPr marL="285750" indent="-285750">
              <a:buFont typeface="Arial" panose="020B0604020202020204" pitchFamily="34" charset="0"/>
              <a:buChar char="•"/>
            </a:pPr>
            <a:r>
              <a:rPr lang="en-US" dirty="0"/>
              <a:t>Jenkins will run all of them concurrently, and the total time for the stage will be as long as its longest running task.</a:t>
            </a:r>
          </a:p>
        </p:txBody>
      </p:sp>
      <p:sp>
        <p:nvSpPr>
          <p:cNvPr id="16" name="TextBox 15">
            <a:extLst>
              <a:ext uri="{FF2B5EF4-FFF2-40B4-BE49-F238E27FC236}">
                <a16:creationId xmlns:a16="http://schemas.microsoft.com/office/drawing/2014/main" id="{22D12081-89CA-CE9E-4521-4F9916479399}"/>
              </a:ext>
            </a:extLst>
          </p:cNvPr>
          <p:cNvSpPr txBox="1"/>
          <p:nvPr/>
        </p:nvSpPr>
        <p:spPr>
          <a:xfrm>
            <a:off x="758910" y="6501230"/>
            <a:ext cx="11514222" cy="369332"/>
          </a:xfrm>
          <a:prstGeom prst="rect">
            <a:avLst/>
          </a:prstGeom>
          <a:noFill/>
        </p:spPr>
        <p:txBody>
          <a:bodyPr wrap="square" rtlCol="0">
            <a:spAutoFit/>
          </a:bodyPr>
          <a:lstStyle/>
          <a:p>
            <a:r>
              <a:rPr lang="en-US" b="1" dirty="0"/>
              <a:t>Check reference in the sample </a:t>
            </a:r>
            <a:r>
              <a:rPr lang="en-IN" dirty="0" err="1"/>
              <a:t>Jenkinsfile</a:t>
            </a:r>
            <a:r>
              <a:rPr lang="en-IN" dirty="0"/>
              <a:t>-parallel-stages provided</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F722EC-3A45-3FFF-0C34-675AEB39919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F1FCBCB2-E35F-76A1-E6B2-F52117C9E7F4}"/>
              </a:ext>
            </a:extLst>
          </p:cNvPr>
          <p:cNvSpPr/>
          <p:nvPr/>
        </p:nvSpPr>
        <p:spPr>
          <a:xfrm>
            <a:off x="677704" y="532686"/>
            <a:ext cx="5511998" cy="455652"/>
          </a:xfrm>
          <a:prstGeom prst="rect">
            <a:avLst/>
          </a:prstGeom>
          <a:noFill/>
          <a:ln/>
        </p:spPr>
        <p:txBody>
          <a:bodyPr wrap="none" lIns="0" tIns="0" rIns="0" bIns="0" rtlCol="0" anchor="t"/>
          <a:lstStyle/>
          <a:p>
            <a:pPr marL="0" indent="0" algn="l">
              <a:lnSpc>
                <a:spcPts val="3550"/>
              </a:lnSpc>
              <a:buNone/>
            </a:pPr>
            <a:r>
              <a:rPr lang="en-US" sz="2850" dirty="0">
                <a:solidFill>
                  <a:srgbClr val="00002E"/>
                </a:solidFill>
                <a:latin typeface="Nunito Semi Bold" pitchFamily="34" charset="0"/>
                <a:ea typeface="Nunito Semi Bold" pitchFamily="34" charset="-122"/>
                <a:cs typeface="Nunito Semi Bold" pitchFamily="34" charset="-120"/>
              </a:rPr>
              <a:t>Scripted Pipeline</a:t>
            </a:r>
            <a:endParaRPr lang="en-US" sz="2850" dirty="0"/>
          </a:p>
        </p:txBody>
      </p:sp>
      <p:sp>
        <p:nvSpPr>
          <p:cNvPr id="5" name="Text 3">
            <a:extLst>
              <a:ext uri="{FF2B5EF4-FFF2-40B4-BE49-F238E27FC236}">
                <a16:creationId xmlns:a16="http://schemas.microsoft.com/office/drawing/2014/main" id="{8260DA0E-5FC3-1C71-B442-2863CDA76A92}"/>
              </a:ext>
            </a:extLst>
          </p:cNvPr>
          <p:cNvSpPr/>
          <p:nvPr/>
        </p:nvSpPr>
        <p:spPr>
          <a:xfrm>
            <a:off x="677703" y="1681739"/>
            <a:ext cx="5001201" cy="3900914"/>
          </a:xfrm>
          <a:prstGeom prst="rect">
            <a:avLst/>
          </a:prstGeom>
          <a:noFill/>
          <a:ln/>
        </p:spPr>
        <p:txBody>
          <a:bodyPr wrap="square" lIns="0" tIns="0" rIns="0" bIns="0" rtlCol="0" anchor="t"/>
          <a:lstStyle/>
          <a:p>
            <a:pPr>
              <a:lnSpc>
                <a:spcPts val="2400"/>
              </a:lnSpc>
            </a:pPr>
            <a:r>
              <a:rPr lang="en-US" sz="1500" b="1" dirty="0">
                <a:solidFill>
                  <a:srgbClr val="00002E"/>
                </a:solidFill>
                <a:latin typeface="PT Sans" pitchFamily="34" charset="0"/>
              </a:rPr>
              <a:t>What is a Scripted Pipeline:</a:t>
            </a:r>
          </a:p>
          <a:p>
            <a:pPr>
              <a:lnSpc>
                <a:spcPts val="2400"/>
              </a:lnSpc>
            </a:pPr>
            <a:endParaRPr lang="en-US" sz="1500" dirty="0">
              <a:solidFill>
                <a:srgbClr val="00002E"/>
              </a:solidFill>
              <a:latin typeface="PT Sans" pitchFamily="34" charset="0"/>
              <a:ea typeface="PT Sans" pitchFamily="34" charset="-122"/>
              <a:cs typeface="PT Sans" pitchFamily="34" charset="-120"/>
            </a:endParaRPr>
          </a:p>
          <a:p>
            <a:pPr marL="285750" indent="-285750">
              <a:lnSpc>
                <a:spcPts val="2400"/>
              </a:lnSpc>
              <a:buFont typeface="Arial" panose="020B0604020202020204" pitchFamily="34" charset="0"/>
              <a:buChar char="•"/>
            </a:pPr>
            <a:r>
              <a:rPr lang="en-US" sz="1500" dirty="0">
                <a:solidFill>
                  <a:srgbClr val="00002E"/>
                </a:solidFill>
                <a:latin typeface="PT Sans" pitchFamily="34" charset="0"/>
                <a:ea typeface="PT Sans" pitchFamily="34" charset="-122"/>
                <a:cs typeface="PT Sans" pitchFamily="34" charset="-120"/>
              </a:rPr>
              <a:t>Built fully on Groovy syntax</a:t>
            </a:r>
          </a:p>
          <a:p>
            <a:pPr marL="285750" indent="-285750">
              <a:lnSpc>
                <a:spcPts val="2400"/>
              </a:lnSpc>
              <a:buFont typeface="Arial" panose="020B0604020202020204" pitchFamily="34" charset="0"/>
              <a:buChar char="•"/>
            </a:pPr>
            <a:endParaRPr lang="en-US" sz="1500" dirty="0">
              <a:solidFill>
                <a:srgbClr val="00002E"/>
              </a:solidFill>
              <a:latin typeface="PT Sans" pitchFamily="34" charset="0"/>
              <a:ea typeface="PT Sans" pitchFamily="34" charset="-122"/>
              <a:cs typeface="PT Sans" pitchFamily="34" charset="-120"/>
            </a:endParaRPr>
          </a:p>
          <a:p>
            <a:pPr marL="285750" indent="-285750">
              <a:lnSpc>
                <a:spcPts val="2400"/>
              </a:lnSpc>
              <a:buFont typeface="Arial" panose="020B0604020202020204" pitchFamily="34" charset="0"/>
              <a:buChar char="•"/>
            </a:pPr>
            <a:r>
              <a:rPr lang="en-US" sz="1500" dirty="0">
                <a:solidFill>
                  <a:srgbClr val="00002E"/>
                </a:solidFill>
                <a:latin typeface="PT Sans" pitchFamily="34" charset="0"/>
                <a:ea typeface="PT Sans" pitchFamily="34" charset="-122"/>
                <a:cs typeface="PT Sans" pitchFamily="34" charset="-120"/>
              </a:rPr>
              <a:t>Offers maximum flexibility</a:t>
            </a:r>
          </a:p>
          <a:p>
            <a:pPr marL="285750" indent="-285750">
              <a:lnSpc>
                <a:spcPts val="2400"/>
              </a:lnSpc>
              <a:buFont typeface="Arial" panose="020B0604020202020204" pitchFamily="34" charset="0"/>
              <a:buChar char="•"/>
            </a:pPr>
            <a:endParaRPr lang="en-US" sz="1500" dirty="0">
              <a:solidFill>
                <a:srgbClr val="00002E"/>
              </a:solidFill>
              <a:latin typeface="PT Sans" pitchFamily="34" charset="0"/>
            </a:endParaRPr>
          </a:p>
          <a:p>
            <a:pPr marL="285750" indent="-285750">
              <a:lnSpc>
                <a:spcPts val="2400"/>
              </a:lnSpc>
              <a:buFont typeface="Arial" panose="020B0604020202020204" pitchFamily="34" charset="0"/>
              <a:buChar char="•"/>
            </a:pPr>
            <a:r>
              <a:rPr lang="en-US" sz="1500" dirty="0">
                <a:solidFill>
                  <a:srgbClr val="00002E"/>
                </a:solidFill>
                <a:latin typeface="PT Sans" pitchFamily="34" charset="0"/>
              </a:rPr>
              <a:t>Scripted pipelines are powerful but harder to maintain, so teams prefer Declarative unless they need complex dynamic logic.</a:t>
            </a:r>
            <a:endParaRPr lang="en-IN" sz="1500" dirty="0">
              <a:solidFill>
                <a:srgbClr val="00002E"/>
              </a:solidFill>
              <a:latin typeface="PT Sans" pitchFamily="34" charset="0"/>
            </a:endParaRPr>
          </a:p>
          <a:p>
            <a:pPr>
              <a:lnSpc>
                <a:spcPts val="2400"/>
              </a:lnSpc>
            </a:pPr>
            <a:endParaRPr lang="en-US" sz="1500" dirty="0"/>
          </a:p>
        </p:txBody>
      </p:sp>
      <p:sp>
        <p:nvSpPr>
          <p:cNvPr id="7" name="Shape 5">
            <a:extLst>
              <a:ext uri="{FF2B5EF4-FFF2-40B4-BE49-F238E27FC236}">
                <a16:creationId xmlns:a16="http://schemas.microsoft.com/office/drawing/2014/main" id="{BF6143B5-4A31-2B48-B9D7-CCD86F15C014}"/>
              </a:ext>
            </a:extLst>
          </p:cNvPr>
          <p:cNvSpPr/>
          <p:nvPr/>
        </p:nvSpPr>
        <p:spPr>
          <a:xfrm>
            <a:off x="7315200" y="1472771"/>
            <a:ext cx="6290430" cy="5325071"/>
          </a:xfrm>
          <a:prstGeom prst="roundRect">
            <a:avLst>
              <a:gd name="adj" fmla="val 857"/>
            </a:avLst>
          </a:prstGeom>
          <a:solidFill>
            <a:srgbClr val="E6E6F2"/>
          </a:solidFill>
          <a:ln/>
        </p:spPr>
        <p:txBody>
          <a:bodyPr/>
          <a:lstStyle/>
          <a:p>
            <a:r>
              <a:rPr lang="en-IN" dirty="0"/>
              <a:t>Example:</a:t>
            </a:r>
          </a:p>
          <a:p>
            <a:endParaRPr lang="en-IN" dirty="0"/>
          </a:p>
          <a:p>
            <a:r>
              <a:rPr lang="en-IN" dirty="0"/>
              <a:t>node {</a:t>
            </a:r>
          </a:p>
          <a:p>
            <a:r>
              <a:rPr lang="en-IN" dirty="0"/>
              <a:t>  stage('Build') {</a:t>
            </a:r>
          </a:p>
          <a:p>
            <a:r>
              <a:rPr lang="en-IN" dirty="0"/>
              <a:t>    for (</a:t>
            </a:r>
            <a:r>
              <a:rPr lang="en-IN" dirty="0" err="1"/>
              <a:t>i</a:t>
            </a:r>
            <a:r>
              <a:rPr lang="en-IN" dirty="0"/>
              <a:t> in 1..3) {</a:t>
            </a:r>
          </a:p>
          <a:p>
            <a:r>
              <a:rPr lang="en-IN" dirty="0"/>
              <a:t>      echo "Build step #$i"</a:t>
            </a:r>
          </a:p>
          <a:p>
            <a:r>
              <a:rPr lang="en-IN" dirty="0"/>
              <a:t>    }</a:t>
            </a:r>
          </a:p>
          <a:p>
            <a:r>
              <a:rPr lang="en-IN" dirty="0"/>
              <a:t>  }</a:t>
            </a:r>
          </a:p>
          <a:p>
            <a:r>
              <a:rPr lang="en-IN" dirty="0"/>
              <a:t>  stage('Deploy') {</a:t>
            </a:r>
          </a:p>
          <a:p>
            <a:r>
              <a:rPr lang="en-IN" dirty="0"/>
              <a:t>    if (</a:t>
            </a:r>
            <a:r>
              <a:rPr lang="en-IN" dirty="0" err="1"/>
              <a:t>env.BRANCH_NAME</a:t>
            </a:r>
            <a:r>
              <a:rPr lang="en-IN" dirty="0"/>
              <a:t> == 'main') {</a:t>
            </a:r>
          </a:p>
          <a:p>
            <a:r>
              <a:rPr lang="en-IN" dirty="0"/>
              <a:t>      echo 'Deploying to Production'</a:t>
            </a:r>
          </a:p>
          <a:p>
            <a:r>
              <a:rPr lang="en-IN" dirty="0"/>
              <a:t>    } else {</a:t>
            </a:r>
          </a:p>
          <a:p>
            <a:r>
              <a:rPr lang="en-IN" dirty="0"/>
              <a:t>      echo "Skipping deploy for branch ${</a:t>
            </a:r>
            <a:r>
              <a:rPr lang="en-IN" dirty="0" err="1"/>
              <a:t>env.BRANCH_NAME</a:t>
            </a:r>
            <a:r>
              <a:rPr lang="en-IN" dirty="0"/>
              <a:t>}"</a:t>
            </a:r>
          </a:p>
          <a:p>
            <a:r>
              <a:rPr lang="en-IN" dirty="0"/>
              <a:t>    }</a:t>
            </a:r>
          </a:p>
          <a:p>
            <a:r>
              <a:rPr lang="en-IN" dirty="0"/>
              <a:t>  }</a:t>
            </a:r>
          </a:p>
          <a:p>
            <a:r>
              <a:rPr lang="en-IN" dirty="0"/>
              <a:t>}</a:t>
            </a:r>
          </a:p>
        </p:txBody>
      </p:sp>
    </p:spTree>
    <p:extLst>
      <p:ext uri="{BB962C8B-B14F-4D97-AF65-F5344CB8AC3E}">
        <p14:creationId xmlns:p14="http://schemas.microsoft.com/office/powerpoint/2010/main" val="12978339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372210-4AB3-132B-D062-1E1651883CB8}"/>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D17EF6FE-7D05-4182-5643-647DB81CB4A3}"/>
              </a:ext>
            </a:extLst>
          </p:cNvPr>
          <p:cNvSpPr/>
          <p:nvPr/>
        </p:nvSpPr>
        <p:spPr>
          <a:xfrm>
            <a:off x="677704" y="532686"/>
            <a:ext cx="7888780" cy="455652"/>
          </a:xfrm>
          <a:prstGeom prst="rect">
            <a:avLst/>
          </a:prstGeom>
          <a:noFill/>
          <a:ln/>
        </p:spPr>
        <p:txBody>
          <a:bodyPr wrap="none" lIns="0" tIns="0" rIns="0" bIns="0" rtlCol="0" anchor="t"/>
          <a:lstStyle/>
          <a:p>
            <a:pPr marL="0" indent="0" algn="l">
              <a:lnSpc>
                <a:spcPts val="3550"/>
              </a:lnSpc>
              <a:buNone/>
            </a:pPr>
            <a:r>
              <a:rPr lang="en-US" sz="2850" dirty="0">
                <a:solidFill>
                  <a:srgbClr val="00002E"/>
                </a:solidFill>
                <a:latin typeface="Nunito Semi Bold" pitchFamily="34" charset="0"/>
                <a:ea typeface="Nunito Semi Bold" pitchFamily="34" charset="-122"/>
                <a:cs typeface="Nunito Semi Bold" pitchFamily="34" charset="-120"/>
              </a:rPr>
              <a:t>When to Use Declarative vs Scripted</a:t>
            </a:r>
            <a:endParaRPr lang="en-US" sz="2850" dirty="0"/>
          </a:p>
        </p:txBody>
      </p:sp>
      <p:sp>
        <p:nvSpPr>
          <p:cNvPr id="5" name="Text 3">
            <a:extLst>
              <a:ext uri="{FF2B5EF4-FFF2-40B4-BE49-F238E27FC236}">
                <a16:creationId xmlns:a16="http://schemas.microsoft.com/office/drawing/2014/main" id="{8AC7589E-95CC-2260-8A82-976472478507}"/>
              </a:ext>
            </a:extLst>
          </p:cNvPr>
          <p:cNvSpPr/>
          <p:nvPr/>
        </p:nvSpPr>
        <p:spPr>
          <a:xfrm>
            <a:off x="677704" y="1609550"/>
            <a:ext cx="12701412" cy="6295197"/>
          </a:xfrm>
          <a:prstGeom prst="rect">
            <a:avLst/>
          </a:prstGeom>
          <a:noFill/>
          <a:ln/>
        </p:spPr>
        <p:txBody>
          <a:bodyPr wrap="square" lIns="0" tIns="0" rIns="0" bIns="0" rtlCol="0" anchor="t"/>
          <a:lstStyle/>
          <a:p>
            <a:pPr>
              <a:lnSpc>
                <a:spcPts val="2400"/>
              </a:lnSpc>
            </a:pPr>
            <a:r>
              <a:rPr lang="en-US" sz="1600" b="1" dirty="0">
                <a:solidFill>
                  <a:srgbClr val="00002E"/>
                </a:solidFill>
                <a:latin typeface="PT Sans" pitchFamily="34" charset="0"/>
                <a:ea typeface="PT Sans" pitchFamily="34" charset="-122"/>
                <a:cs typeface="PT Sans" pitchFamily="34" charset="-120"/>
              </a:rPr>
              <a:t>Declarative:</a:t>
            </a:r>
          </a:p>
          <a:p>
            <a:pPr>
              <a:lnSpc>
                <a:spcPts val="2400"/>
              </a:lnSpc>
            </a:pPr>
            <a:endParaRPr lang="en-US" sz="1600" dirty="0">
              <a:solidFill>
                <a:srgbClr val="00002E"/>
              </a:solidFill>
              <a:latin typeface="PT Sans" pitchFamily="34" charset="0"/>
              <a:ea typeface="PT Sans" pitchFamily="34" charset="-122"/>
              <a:cs typeface="PT Sans" pitchFamily="34" charset="-120"/>
            </a:endParaRPr>
          </a:p>
          <a:p>
            <a:pPr marL="742950" lvl="1" indent="-285750">
              <a:lnSpc>
                <a:spcPts val="2400"/>
              </a:lnSpc>
              <a:buFont typeface="Arial" panose="020B0604020202020204" pitchFamily="34" charset="0"/>
              <a:buChar char="•"/>
            </a:pPr>
            <a:r>
              <a:rPr lang="en-US" sz="1600" dirty="0">
                <a:solidFill>
                  <a:srgbClr val="00002E"/>
                </a:solidFill>
                <a:latin typeface="PT Sans" pitchFamily="34" charset="0"/>
                <a:ea typeface="PT Sans" pitchFamily="34" charset="-122"/>
                <a:cs typeface="PT Sans" pitchFamily="34" charset="-120"/>
              </a:rPr>
              <a:t>Standard CI/CD pipelines</a:t>
            </a:r>
          </a:p>
          <a:p>
            <a:pPr marL="742950" lvl="1" indent="-285750">
              <a:lnSpc>
                <a:spcPts val="2400"/>
              </a:lnSpc>
              <a:buFont typeface="Arial" panose="020B0604020202020204" pitchFamily="34" charset="0"/>
              <a:buChar char="•"/>
            </a:pPr>
            <a:endParaRPr lang="en-US" sz="1600" dirty="0">
              <a:solidFill>
                <a:srgbClr val="00002E"/>
              </a:solidFill>
              <a:latin typeface="PT Sans" pitchFamily="34" charset="0"/>
              <a:ea typeface="PT Sans" pitchFamily="34" charset="-122"/>
              <a:cs typeface="PT Sans" pitchFamily="34" charset="-120"/>
            </a:endParaRPr>
          </a:p>
          <a:p>
            <a:pPr marL="742950" lvl="1" indent="-285750">
              <a:lnSpc>
                <a:spcPts val="2400"/>
              </a:lnSpc>
              <a:buFont typeface="Arial" panose="020B0604020202020204" pitchFamily="34" charset="0"/>
              <a:buChar char="•"/>
            </a:pPr>
            <a:r>
              <a:rPr lang="en-US" sz="1600" dirty="0">
                <a:solidFill>
                  <a:srgbClr val="00002E"/>
                </a:solidFill>
                <a:latin typeface="PT Sans" pitchFamily="34" charset="0"/>
                <a:ea typeface="PT Sans" pitchFamily="34" charset="-122"/>
                <a:cs typeface="PT Sans" pitchFamily="34" charset="-120"/>
              </a:rPr>
              <a:t>Easy for beginners</a:t>
            </a:r>
          </a:p>
          <a:p>
            <a:pPr marL="742950" lvl="1" indent="-285750">
              <a:lnSpc>
                <a:spcPts val="2400"/>
              </a:lnSpc>
              <a:buFont typeface="Arial" panose="020B0604020202020204" pitchFamily="34" charset="0"/>
              <a:buChar char="•"/>
            </a:pPr>
            <a:endParaRPr lang="en-US" sz="1600" dirty="0">
              <a:solidFill>
                <a:srgbClr val="00002E"/>
              </a:solidFill>
              <a:latin typeface="PT Sans" pitchFamily="34" charset="0"/>
              <a:ea typeface="PT Sans" pitchFamily="34" charset="-122"/>
              <a:cs typeface="PT Sans" pitchFamily="34" charset="-120"/>
            </a:endParaRPr>
          </a:p>
          <a:p>
            <a:pPr marL="742950" lvl="1" indent="-285750">
              <a:lnSpc>
                <a:spcPts val="2400"/>
              </a:lnSpc>
              <a:buFont typeface="Arial" panose="020B0604020202020204" pitchFamily="34" charset="0"/>
              <a:buChar char="•"/>
            </a:pPr>
            <a:r>
              <a:rPr lang="en-US" sz="1600" dirty="0">
                <a:solidFill>
                  <a:srgbClr val="00002E"/>
                </a:solidFill>
                <a:latin typeface="PT Sans" pitchFamily="34" charset="0"/>
                <a:ea typeface="PT Sans" pitchFamily="34" charset="-122"/>
                <a:cs typeface="PT Sans" pitchFamily="34" charset="-120"/>
              </a:rPr>
              <a:t>Consistent structure</a:t>
            </a:r>
          </a:p>
          <a:p>
            <a:pPr>
              <a:lnSpc>
                <a:spcPts val="2400"/>
              </a:lnSpc>
            </a:pPr>
            <a:endParaRPr lang="en-US" sz="1600" dirty="0">
              <a:solidFill>
                <a:srgbClr val="00002E"/>
              </a:solidFill>
              <a:latin typeface="PT Sans" pitchFamily="34" charset="0"/>
              <a:ea typeface="PT Sans" pitchFamily="34" charset="-122"/>
              <a:cs typeface="PT Sans" pitchFamily="34" charset="-120"/>
            </a:endParaRPr>
          </a:p>
          <a:p>
            <a:pPr>
              <a:lnSpc>
                <a:spcPts val="2400"/>
              </a:lnSpc>
            </a:pPr>
            <a:r>
              <a:rPr lang="en-US" sz="1600" b="1" dirty="0">
                <a:solidFill>
                  <a:srgbClr val="00002E"/>
                </a:solidFill>
                <a:latin typeface="PT Sans" pitchFamily="34" charset="0"/>
                <a:ea typeface="PT Sans" pitchFamily="34" charset="-122"/>
                <a:cs typeface="PT Sans" pitchFamily="34" charset="-120"/>
              </a:rPr>
              <a:t>Scripted:</a:t>
            </a:r>
          </a:p>
          <a:p>
            <a:pPr>
              <a:lnSpc>
                <a:spcPts val="2400"/>
              </a:lnSpc>
            </a:pPr>
            <a:endParaRPr lang="en-US" sz="1600" dirty="0">
              <a:solidFill>
                <a:srgbClr val="00002E"/>
              </a:solidFill>
              <a:latin typeface="PT Sans" pitchFamily="34" charset="0"/>
              <a:ea typeface="PT Sans" pitchFamily="34" charset="-122"/>
              <a:cs typeface="PT Sans" pitchFamily="34" charset="-120"/>
            </a:endParaRPr>
          </a:p>
          <a:p>
            <a:pPr marL="742950" lvl="1" indent="-285750">
              <a:lnSpc>
                <a:spcPts val="2400"/>
              </a:lnSpc>
              <a:buFont typeface="Arial" panose="020B0604020202020204" pitchFamily="34" charset="0"/>
              <a:buChar char="•"/>
            </a:pPr>
            <a:r>
              <a:rPr lang="en-US" sz="1600" dirty="0">
                <a:solidFill>
                  <a:srgbClr val="00002E"/>
                </a:solidFill>
                <a:latin typeface="PT Sans" pitchFamily="34" charset="0"/>
                <a:ea typeface="PT Sans" pitchFamily="34" charset="-122"/>
                <a:cs typeface="PT Sans" pitchFamily="34" charset="-120"/>
              </a:rPr>
              <a:t>Complex, dynamic logic</a:t>
            </a:r>
          </a:p>
          <a:p>
            <a:pPr marL="742950" lvl="1" indent="-285750">
              <a:lnSpc>
                <a:spcPts val="2400"/>
              </a:lnSpc>
              <a:buFont typeface="Arial" panose="020B0604020202020204" pitchFamily="34" charset="0"/>
              <a:buChar char="•"/>
            </a:pPr>
            <a:endParaRPr lang="en-US" sz="1600" dirty="0">
              <a:solidFill>
                <a:srgbClr val="00002E"/>
              </a:solidFill>
              <a:latin typeface="PT Sans" pitchFamily="34" charset="0"/>
              <a:ea typeface="PT Sans" pitchFamily="34" charset="-122"/>
              <a:cs typeface="PT Sans" pitchFamily="34" charset="-120"/>
            </a:endParaRPr>
          </a:p>
          <a:p>
            <a:pPr marL="742950" lvl="1" indent="-285750">
              <a:lnSpc>
                <a:spcPts val="2400"/>
              </a:lnSpc>
              <a:buFont typeface="Arial" panose="020B0604020202020204" pitchFamily="34" charset="0"/>
              <a:buChar char="•"/>
            </a:pPr>
            <a:r>
              <a:rPr lang="en-US" sz="1600" dirty="0">
                <a:solidFill>
                  <a:srgbClr val="00002E"/>
                </a:solidFill>
                <a:latin typeface="PT Sans" pitchFamily="34" charset="0"/>
                <a:ea typeface="PT Sans" pitchFamily="34" charset="-122"/>
                <a:cs typeface="PT Sans" pitchFamily="34" charset="-120"/>
              </a:rPr>
              <a:t>Reusable functions, loops, conditional flows</a:t>
            </a:r>
          </a:p>
          <a:p>
            <a:pPr marL="742950" lvl="1" indent="-285750">
              <a:lnSpc>
                <a:spcPts val="2400"/>
              </a:lnSpc>
              <a:buFont typeface="Arial" panose="020B0604020202020204" pitchFamily="34" charset="0"/>
              <a:buChar char="•"/>
            </a:pPr>
            <a:endParaRPr lang="en-US" sz="1600" dirty="0">
              <a:solidFill>
                <a:srgbClr val="00002E"/>
              </a:solidFill>
              <a:latin typeface="PT Sans" pitchFamily="34" charset="0"/>
              <a:ea typeface="PT Sans" pitchFamily="34" charset="-122"/>
              <a:cs typeface="PT Sans" pitchFamily="34" charset="-120"/>
            </a:endParaRPr>
          </a:p>
          <a:p>
            <a:pPr marL="742950" lvl="1" indent="-285750">
              <a:lnSpc>
                <a:spcPts val="2400"/>
              </a:lnSpc>
              <a:buFont typeface="Arial" panose="020B0604020202020204" pitchFamily="34" charset="0"/>
              <a:buChar char="•"/>
            </a:pPr>
            <a:r>
              <a:rPr lang="en-US" sz="1600" dirty="0">
                <a:solidFill>
                  <a:srgbClr val="00002E"/>
                </a:solidFill>
                <a:latin typeface="PT Sans" pitchFamily="34" charset="0"/>
                <a:ea typeface="PT Sans" pitchFamily="34" charset="-122"/>
                <a:cs typeface="PT Sans" pitchFamily="34" charset="-120"/>
              </a:rPr>
              <a:t>Requires Groovy knowledge</a:t>
            </a:r>
          </a:p>
          <a:p>
            <a:pPr marL="742950" lvl="1" indent="-285750">
              <a:lnSpc>
                <a:spcPts val="2400"/>
              </a:lnSpc>
              <a:buFont typeface="Arial" panose="020B0604020202020204" pitchFamily="34" charset="0"/>
              <a:buChar char="•"/>
            </a:pPr>
            <a:endParaRPr lang="en-US" sz="1600" dirty="0">
              <a:solidFill>
                <a:srgbClr val="00002E"/>
              </a:solidFill>
              <a:latin typeface="PT Sans" pitchFamily="34" charset="0"/>
            </a:endParaRPr>
          </a:p>
          <a:p>
            <a:pPr marL="742950" lvl="1" indent="-285750">
              <a:lnSpc>
                <a:spcPts val="2400"/>
              </a:lnSpc>
              <a:buFont typeface="Arial" panose="020B0604020202020204" pitchFamily="34" charset="0"/>
              <a:buChar char="•"/>
            </a:pPr>
            <a:endParaRPr lang="en-US" sz="1600" dirty="0">
              <a:solidFill>
                <a:srgbClr val="00002E"/>
              </a:solidFill>
              <a:latin typeface="PT Sans" pitchFamily="34" charset="0"/>
            </a:endParaRPr>
          </a:p>
          <a:p>
            <a:pPr>
              <a:lnSpc>
                <a:spcPts val="2400"/>
              </a:lnSpc>
            </a:pPr>
            <a:r>
              <a:rPr lang="en-US" sz="1600" b="1" i="1" dirty="0">
                <a:solidFill>
                  <a:srgbClr val="00002E"/>
                </a:solidFill>
                <a:latin typeface="PT Sans" pitchFamily="34" charset="0"/>
              </a:rPr>
              <a:t>Rule of Thumb: </a:t>
            </a:r>
            <a:r>
              <a:rPr lang="en-US" sz="1600" i="1" dirty="0">
                <a:solidFill>
                  <a:srgbClr val="00002E"/>
                </a:solidFill>
                <a:latin typeface="PT Sans" pitchFamily="34" charset="0"/>
              </a:rPr>
              <a:t>Start with Declarative, use Scripted only when necessary</a:t>
            </a:r>
          </a:p>
        </p:txBody>
      </p:sp>
    </p:spTree>
    <p:extLst>
      <p:ext uri="{BB962C8B-B14F-4D97-AF65-F5344CB8AC3E}">
        <p14:creationId xmlns:p14="http://schemas.microsoft.com/office/powerpoint/2010/main" val="3195361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759381"/>
            <a:ext cx="5188387" cy="563285"/>
          </a:xfrm>
          <a:prstGeom prst="rect">
            <a:avLst/>
          </a:prstGeom>
          <a:noFill/>
          <a:ln/>
        </p:spPr>
        <p:txBody>
          <a:bodyPr wrap="none" lIns="0" tIns="0" rIns="0" bIns="0" rtlCol="0" anchor="t"/>
          <a:lstStyle/>
          <a:p>
            <a:pPr marL="0" indent="0" algn="l">
              <a:lnSpc>
                <a:spcPts val="4400"/>
              </a:lnSpc>
              <a:buNone/>
            </a:pPr>
            <a:r>
              <a:rPr lang="en-US" sz="2850" dirty="0">
                <a:solidFill>
                  <a:srgbClr val="00002E"/>
                </a:solidFill>
                <a:latin typeface="Nunito Semi Bold" pitchFamily="34" charset="0"/>
              </a:rPr>
              <a:t>Groovy Basics for Jenkins</a:t>
            </a:r>
          </a:p>
        </p:txBody>
      </p:sp>
      <p:sp>
        <p:nvSpPr>
          <p:cNvPr id="3" name="Text 1"/>
          <p:cNvSpPr/>
          <p:nvPr/>
        </p:nvSpPr>
        <p:spPr>
          <a:xfrm>
            <a:off x="837724" y="1801416"/>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Groovy is the scripting language underpinning Jenkins Scripted Pipelines. Understanding its basics is essential:</a:t>
            </a:r>
            <a:endParaRPr lang="en-US" sz="1850" dirty="0"/>
          </a:p>
        </p:txBody>
      </p:sp>
      <p:sp>
        <p:nvSpPr>
          <p:cNvPr id="6" name="Text 4"/>
          <p:cNvSpPr/>
          <p:nvPr/>
        </p:nvSpPr>
        <p:spPr>
          <a:xfrm>
            <a:off x="837724" y="2828152"/>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Variables</a:t>
            </a:r>
            <a:endParaRPr lang="en-US" sz="2200" dirty="0"/>
          </a:p>
        </p:txBody>
      </p:sp>
      <p:sp>
        <p:nvSpPr>
          <p:cNvPr id="7" name="Text 5"/>
          <p:cNvSpPr/>
          <p:nvPr/>
        </p:nvSpPr>
        <p:spPr>
          <a:xfrm>
            <a:off x="837724" y="3323691"/>
            <a:ext cx="6357818" cy="78128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Variables are dynamically typed. Use </a:t>
            </a:r>
            <a:r>
              <a:rPr lang="en-US" sz="1850" dirty="0">
                <a:solidFill>
                  <a:srgbClr val="00002E"/>
                </a:solidFill>
                <a:highlight>
                  <a:srgbClr val="E6E6F2"/>
                </a:highlight>
                <a:latin typeface="Consolas" pitchFamily="34" charset="0"/>
                <a:ea typeface="Consolas" pitchFamily="34" charset="-122"/>
                <a:cs typeface="Consolas" pitchFamily="34" charset="-120"/>
              </a:rPr>
              <a:t>def</a:t>
            </a:r>
            <a:r>
              <a:rPr lang="en-US" sz="1850" dirty="0">
                <a:solidFill>
                  <a:srgbClr val="00002E"/>
                </a:solidFill>
                <a:latin typeface="PT Sans" pitchFamily="34" charset="0"/>
                <a:ea typeface="PT Sans" pitchFamily="34" charset="-122"/>
                <a:cs typeface="PT Sans" pitchFamily="34" charset="-120"/>
              </a:rPr>
              <a:t> for local variables. </a:t>
            </a:r>
            <a:r>
              <a:rPr lang="en-US" sz="1850" dirty="0">
                <a:solidFill>
                  <a:srgbClr val="00002E"/>
                </a:solidFill>
                <a:highlight>
                  <a:srgbClr val="E6E6F2"/>
                </a:highlight>
                <a:latin typeface="Consolas" pitchFamily="34" charset="0"/>
                <a:ea typeface="Consolas" pitchFamily="34" charset="-122"/>
                <a:cs typeface="Consolas" pitchFamily="34" charset="-120"/>
              </a:rPr>
              <a:t>def name = "Jenkins"</a:t>
            </a:r>
            <a:endParaRPr lang="en-US" sz="1850" dirty="0"/>
          </a:p>
        </p:txBody>
      </p:sp>
      <p:sp>
        <p:nvSpPr>
          <p:cNvPr id="10" name="Text 8"/>
          <p:cNvSpPr/>
          <p:nvPr/>
        </p:nvSpPr>
        <p:spPr>
          <a:xfrm>
            <a:off x="7434858" y="2828152"/>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Loops</a:t>
            </a:r>
            <a:endParaRPr lang="en-US" sz="2200" dirty="0"/>
          </a:p>
        </p:txBody>
      </p:sp>
      <p:sp>
        <p:nvSpPr>
          <p:cNvPr id="11" name="Text 9"/>
          <p:cNvSpPr/>
          <p:nvPr/>
        </p:nvSpPr>
        <p:spPr>
          <a:xfrm>
            <a:off x="7434858" y="3323691"/>
            <a:ext cx="6357818" cy="77366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Iterate over ranges or collections. </a:t>
            </a:r>
          </a:p>
          <a:p>
            <a:pPr marL="0" indent="0" algn="l">
              <a:lnSpc>
                <a:spcPts val="3000"/>
              </a:lnSpc>
              <a:buNone/>
            </a:pPr>
            <a:r>
              <a:rPr lang="en-US" sz="1850" dirty="0">
                <a:solidFill>
                  <a:srgbClr val="00002E"/>
                </a:solidFill>
                <a:highlight>
                  <a:srgbClr val="E6E6F2"/>
                </a:highlight>
                <a:latin typeface="Consolas" pitchFamily="34" charset="0"/>
                <a:ea typeface="Consolas" pitchFamily="34" charset="-122"/>
                <a:cs typeface="Consolas" pitchFamily="34" charset="-120"/>
              </a:rPr>
              <a:t>for (i in 1..3) { echo "Build $i" }</a:t>
            </a:r>
            <a:endParaRPr lang="en-US" sz="1850" dirty="0"/>
          </a:p>
        </p:txBody>
      </p:sp>
      <p:sp>
        <p:nvSpPr>
          <p:cNvPr id="14" name="Text 12"/>
          <p:cNvSpPr/>
          <p:nvPr/>
        </p:nvSpPr>
        <p:spPr>
          <a:xfrm>
            <a:off x="837724" y="508069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Conditionals</a:t>
            </a:r>
            <a:endParaRPr lang="en-US" sz="2200" dirty="0"/>
          </a:p>
        </p:txBody>
      </p:sp>
      <p:sp>
        <p:nvSpPr>
          <p:cNvPr id="15" name="Text 13"/>
          <p:cNvSpPr/>
          <p:nvPr/>
        </p:nvSpPr>
        <p:spPr>
          <a:xfrm>
            <a:off x="837724" y="5576234"/>
            <a:ext cx="6357818" cy="1383632"/>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Execute code blocks based on conditions. </a:t>
            </a:r>
          </a:p>
          <a:p>
            <a:pPr marL="0" indent="0" algn="l">
              <a:lnSpc>
                <a:spcPts val="3000"/>
              </a:lnSpc>
              <a:buNone/>
            </a:pPr>
            <a:r>
              <a:rPr lang="en-US" sz="1850" dirty="0">
                <a:solidFill>
                  <a:srgbClr val="00002E"/>
                </a:solidFill>
                <a:highlight>
                  <a:srgbClr val="E6E6F2"/>
                </a:highlight>
                <a:latin typeface="Consolas" pitchFamily="34" charset="0"/>
                <a:ea typeface="Consolas" pitchFamily="34" charset="-122"/>
                <a:cs typeface="Consolas" pitchFamily="34" charset="-120"/>
              </a:rPr>
              <a:t>if (env.BRANCH_NAME == "main") { echo "Deploying..." }</a:t>
            </a:r>
            <a:endParaRPr lang="en-US" sz="1850" dirty="0"/>
          </a:p>
        </p:txBody>
      </p:sp>
      <p:sp>
        <p:nvSpPr>
          <p:cNvPr id="18" name="Text 16"/>
          <p:cNvSpPr/>
          <p:nvPr/>
        </p:nvSpPr>
        <p:spPr>
          <a:xfrm>
            <a:off x="7434858" y="508069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Functions</a:t>
            </a:r>
            <a:endParaRPr lang="en-US" sz="2200" dirty="0"/>
          </a:p>
        </p:txBody>
      </p:sp>
      <p:sp>
        <p:nvSpPr>
          <p:cNvPr id="19" name="Text 17"/>
          <p:cNvSpPr/>
          <p:nvPr/>
        </p:nvSpPr>
        <p:spPr>
          <a:xfrm>
            <a:off x="7434858" y="5576234"/>
            <a:ext cx="6357818" cy="1149072"/>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Define reusable blocks of code. Essential for modularity in Scripted Pipelines and shared libraries. </a:t>
            </a:r>
          </a:p>
          <a:p>
            <a:pPr marL="0" indent="0" algn="l">
              <a:lnSpc>
                <a:spcPts val="3000"/>
              </a:lnSpc>
              <a:buNone/>
            </a:pPr>
            <a:r>
              <a:rPr lang="en-US" sz="1850" dirty="0">
                <a:solidFill>
                  <a:srgbClr val="00002E"/>
                </a:solidFill>
                <a:highlight>
                  <a:srgbClr val="E6E6F2"/>
                </a:highlight>
                <a:latin typeface="Consolas" pitchFamily="34" charset="0"/>
              </a:rPr>
              <a:t>def sayHello(name) { echo "Hello, ${name}"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74013" y="678894"/>
            <a:ext cx="8045529" cy="453152"/>
          </a:xfrm>
          <a:prstGeom prst="rect">
            <a:avLst/>
          </a:prstGeom>
          <a:noFill/>
          <a:ln/>
        </p:spPr>
        <p:txBody>
          <a:bodyPr wrap="none" lIns="0" tIns="0" rIns="0" bIns="0" rtlCol="0" anchor="t"/>
          <a:lstStyle/>
          <a:p>
            <a:pPr marL="0" indent="0" algn="l">
              <a:lnSpc>
                <a:spcPts val="3550"/>
              </a:lnSpc>
              <a:buNone/>
            </a:pPr>
            <a:r>
              <a:rPr lang="en-US" sz="2850" dirty="0">
                <a:solidFill>
                  <a:srgbClr val="00002E"/>
                </a:solidFill>
                <a:latin typeface="Nunito Semi Bold" pitchFamily="34" charset="0"/>
                <a:ea typeface="Nunito Semi Bold" pitchFamily="34" charset="-122"/>
                <a:cs typeface="Nunito Semi Bold" pitchFamily="34" charset="-120"/>
              </a:rPr>
              <a:t>Hands-On Practice</a:t>
            </a:r>
            <a:endParaRPr lang="en-US" sz="2850" dirty="0"/>
          </a:p>
        </p:txBody>
      </p:sp>
      <p:pic>
        <p:nvPicPr>
          <p:cNvPr id="7" name="Image 1" descr="preencoded.png"/>
          <p:cNvPicPr>
            <a:picLocks noChangeAspect="1"/>
          </p:cNvPicPr>
          <p:nvPr/>
        </p:nvPicPr>
        <p:blipFill>
          <a:blip r:embed="rId3"/>
          <a:stretch>
            <a:fillRect/>
          </a:stretch>
        </p:blipFill>
        <p:spPr>
          <a:xfrm>
            <a:off x="729873" y="2120015"/>
            <a:ext cx="288846" cy="360998"/>
          </a:xfrm>
          <a:prstGeom prst="rect">
            <a:avLst/>
          </a:prstGeom>
        </p:spPr>
      </p:pic>
      <p:sp>
        <p:nvSpPr>
          <p:cNvPr id="8" name="Text 4"/>
          <p:cNvSpPr/>
          <p:nvPr/>
        </p:nvSpPr>
        <p:spPr>
          <a:xfrm>
            <a:off x="1283514" y="2150197"/>
            <a:ext cx="2525911" cy="283131"/>
          </a:xfrm>
          <a:prstGeom prst="rect">
            <a:avLst/>
          </a:prstGeom>
          <a:noFill/>
          <a:ln/>
        </p:spPr>
        <p:txBody>
          <a:bodyPr wrap="none" lIns="0" tIns="0" rIns="0" bIns="0" rtlCol="0" anchor="t"/>
          <a:lstStyle/>
          <a:p>
            <a:pPr marL="0" indent="0" algn="l">
              <a:lnSpc>
                <a:spcPts val="2200"/>
              </a:lnSpc>
              <a:buNone/>
            </a:pPr>
            <a:r>
              <a:rPr lang="en-US" sz="1750" dirty="0">
                <a:solidFill>
                  <a:srgbClr val="00002E"/>
                </a:solidFill>
                <a:latin typeface="Nunito Semi Bold" pitchFamily="34" charset="0"/>
                <a:ea typeface="Nunito Semi Bold" pitchFamily="34" charset="-122"/>
                <a:cs typeface="Nunito Semi Bold" pitchFamily="34" charset="-120"/>
              </a:rPr>
              <a:t>Task 1: Scripted Pipeline</a:t>
            </a:r>
            <a:endParaRPr lang="en-US" sz="1750" dirty="0"/>
          </a:p>
        </p:txBody>
      </p:sp>
      <p:sp>
        <p:nvSpPr>
          <p:cNvPr id="9" name="Text 5"/>
          <p:cNvSpPr/>
          <p:nvPr/>
        </p:nvSpPr>
        <p:spPr>
          <a:xfrm>
            <a:off x="1283513" y="2693200"/>
            <a:ext cx="11405541" cy="1247775"/>
          </a:xfrm>
          <a:prstGeom prst="rect">
            <a:avLst/>
          </a:prstGeom>
          <a:noFill/>
          <a:ln/>
        </p:spPr>
        <p:txBody>
          <a:bodyPr wrap="square" lIns="0" tIns="0" rIns="0" bIns="0" rtlCol="0" anchor="t"/>
          <a:lstStyle/>
          <a:p>
            <a:pPr marL="0" indent="0" algn="l">
              <a:lnSpc>
                <a:spcPts val="2400"/>
              </a:lnSpc>
              <a:buNone/>
            </a:pPr>
            <a:r>
              <a:rPr lang="en-US" sz="1500" dirty="0">
                <a:solidFill>
                  <a:srgbClr val="00002E"/>
                </a:solidFill>
                <a:latin typeface="PT Sans" pitchFamily="34" charset="0"/>
                <a:ea typeface="PT Sans" pitchFamily="34" charset="-122"/>
                <a:cs typeface="PT Sans" pitchFamily="34" charset="-120"/>
              </a:rPr>
              <a:t>Create a Scripted Pipeline. Within its </a:t>
            </a:r>
            <a:r>
              <a:rPr lang="en-US" sz="1500" dirty="0">
                <a:solidFill>
                  <a:srgbClr val="00002E"/>
                </a:solidFill>
                <a:highlight>
                  <a:srgbClr val="E6E6F2"/>
                </a:highlight>
                <a:latin typeface="Consolas" pitchFamily="34" charset="0"/>
                <a:ea typeface="Consolas" pitchFamily="34" charset="-122"/>
                <a:cs typeface="Consolas" pitchFamily="34" charset="-120"/>
              </a:rPr>
              <a:t>Jenkinsfile</a:t>
            </a:r>
            <a:r>
              <a:rPr lang="en-US" sz="1500" dirty="0">
                <a:solidFill>
                  <a:srgbClr val="00002E"/>
                </a:solidFill>
                <a:latin typeface="PT Sans" pitchFamily="34" charset="0"/>
                <a:ea typeface="PT Sans" pitchFamily="34" charset="-122"/>
                <a:cs typeface="PT Sans" pitchFamily="34" charset="-120"/>
              </a:rPr>
              <a:t>, implement a Groovy </a:t>
            </a:r>
            <a:r>
              <a:rPr lang="en-US" sz="1500" dirty="0">
                <a:solidFill>
                  <a:srgbClr val="00002E"/>
                </a:solidFill>
                <a:highlight>
                  <a:srgbClr val="E6E6F2"/>
                </a:highlight>
                <a:latin typeface="Consolas" pitchFamily="34" charset="0"/>
                <a:ea typeface="Consolas" pitchFamily="34" charset="-122"/>
                <a:cs typeface="Consolas" pitchFamily="34" charset="-120"/>
              </a:rPr>
              <a:t>for</a:t>
            </a:r>
            <a:r>
              <a:rPr lang="en-US" sz="1500" dirty="0">
                <a:solidFill>
                  <a:srgbClr val="00002E"/>
                </a:solidFill>
                <a:latin typeface="PT Sans" pitchFamily="34" charset="0"/>
                <a:ea typeface="PT Sans" pitchFamily="34" charset="-122"/>
                <a:cs typeface="PT Sans" pitchFamily="34" charset="-120"/>
              </a:rPr>
              <a:t> loop to iterate a few times, and an </a:t>
            </a:r>
            <a:r>
              <a:rPr lang="en-US" sz="1500" dirty="0">
                <a:solidFill>
                  <a:srgbClr val="00002E"/>
                </a:solidFill>
                <a:highlight>
                  <a:srgbClr val="E6E6F2"/>
                </a:highlight>
                <a:latin typeface="Consolas" pitchFamily="34" charset="0"/>
                <a:ea typeface="Consolas" pitchFamily="34" charset="-122"/>
                <a:cs typeface="Consolas" pitchFamily="34" charset="-120"/>
              </a:rPr>
              <a:t>if</a:t>
            </a:r>
            <a:r>
              <a:rPr lang="en-US" sz="1500" dirty="0">
                <a:solidFill>
                  <a:srgbClr val="00002E"/>
                </a:solidFill>
                <a:latin typeface="PT Sans" pitchFamily="34" charset="0"/>
                <a:ea typeface="PT Sans" pitchFamily="34" charset="-122"/>
                <a:cs typeface="PT Sans" pitchFamily="34" charset="-120"/>
              </a:rPr>
              <a:t> conditional that checks a simple variable.</a:t>
            </a:r>
            <a:endParaRPr lang="en-US" sz="1500" dirty="0"/>
          </a:p>
        </p:txBody>
      </p:sp>
      <p:pic>
        <p:nvPicPr>
          <p:cNvPr id="10" name="Image 2" descr="preencoded.png"/>
          <p:cNvPicPr>
            <a:picLocks noChangeAspect="1"/>
          </p:cNvPicPr>
          <p:nvPr/>
        </p:nvPicPr>
        <p:blipFill>
          <a:blip r:embed="rId4"/>
          <a:stretch>
            <a:fillRect/>
          </a:stretch>
        </p:blipFill>
        <p:spPr>
          <a:xfrm>
            <a:off x="785886" y="3888663"/>
            <a:ext cx="288846" cy="360998"/>
          </a:xfrm>
          <a:prstGeom prst="rect">
            <a:avLst/>
          </a:prstGeom>
        </p:spPr>
      </p:pic>
      <p:sp>
        <p:nvSpPr>
          <p:cNvPr id="11" name="Text 6"/>
          <p:cNvSpPr/>
          <p:nvPr/>
        </p:nvSpPr>
        <p:spPr>
          <a:xfrm>
            <a:off x="1339527" y="3918845"/>
            <a:ext cx="3641169" cy="566261"/>
          </a:xfrm>
          <a:prstGeom prst="rect">
            <a:avLst/>
          </a:prstGeom>
          <a:noFill/>
          <a:ln/>
        </p:spPr>
        <p:txBody>
          <a:bodyPr wrap="square" lIns="0" tIns="0" rIns="0" bIns="0" rtlCol="0" anchor="t"/>
          <a:lstStyle/>
          <a:p>
            <a:pPr marL="0" indent="0" algn="l">
              <a:lnSpc>
                <a:spcPts val="2200"/>
              </a:lnSpc>
              <a:buNone/>
            </a:pPr>
            <a:r>
              <a:rPr lang="en-US" sz="1750" dirty="0">
                <a:solidFill>
                  <a:srgbClr val="00002E"/>
                </a:solidFill>
                <a:latin typeface="Nunito Semi Bold" pitchFamily="34" charset="0"/>
                <a:ea typeface="Nunito Semi Bold" pitchFamily="34" charset="-122"/>
                <a:cs typeface="Nunito Semi Bold" pitchFamily="34" charset="-120"/>
              </a:rPr>
              <a:t>Task 2: Environment Variables &amp; Credentials</a:t>
            </a:r>
            <a:endParaRPr lang="en-US" sz="1750" dirty="0"/>
          </a:p>
        </p:txBody>
      </p:sp>
      <p:sp>
        <p:nvSpPr>
          <p:cNvPr id="12" name="Text 7"/>
          <p:cNvSpPr/>
          <p:nvPr/>
        </p:nvSpPr>
        <p:spPr>
          <a:xfrm>
            <a:off x="1299805" y="4871415"/>
            <a:ext cx="11389249" cy="999989"/>
          </a:xfrm>
          <a:prstGeom prst="rect">
            <a:avLst/>
          </a:prstGeom>
          <a:noFill/>
          <a:ln/>
        </p:spPr>
        <p:txBody>
          <a:bodyPr wrap="square" lIns="0" tIns="0" rIns="0" bIns="0" rtlCol="0" anchor="t"/>
          <a:lstStyle/>
          <a:p>
            <a:pPr marL="0" indent="0" algn="l">
              <a:lnSpc>
                <a:spcPts val="2400"/>
              </a:lnSpc>
              <a:buNone/>
            </a:pPr>
            <a:r>
              <a:rPr lang="en-US" sz="1500" dirty="0">
                <a:solidFill>
                  <a:srgbClr val="00002E"/>
                </a:solidFill>
                <a:latin typeface="PT Sans" pitchFamily="34" charset="0"/>
                <a:ea typeface="PT Sans" pitchFamily="34" charset="-122"/>
                <a:cs typeface="PT Sans" pitchFamily="34" charset="-120"/>
              </a:rPr>
              <a:t>Enhance your Scripted Pipeline from Task 1. Define an environment variable (e.g., </a:t>
            </a:r>
            <a:r>
              <a:rPr lang="en-US" sz="1500" dirty="0">
                <a:solidFill>
                  <a:srgbClr val="00002E"/>
                </a:solidFill>
                <a:highlight>
                  <a:srgbClr val="E6E6F2"/>
                </a:highlight>
                <a:latin typeface="Consolas" pitchFamily="34" charset="0"/>
                <a:ea typeface="Consolas" pitchFamily="34" charset="-122"/>
                <a:cs typeface="Consolas" pitchFamily="34" charset="-120"/>
              </a:rPr>
              <a:t>APP_VERSION</a:t>
            </a:r>
            <a:r>
              <a:rPr lang="en-US" sz="1500" dirty="0">
                <a:solidFill>
                  <a:srgbClr val="00002E"/>
                </a:solidFill>
                <a:latin typeface="PT Sans" pitchFamily="34" charset="0"/>
                <a:ea typeface="PT Sans" pitchFamily="34" charset="-122"/>
                <a:cs typeface="PT Sans" pitchFamily="34" charset="-120"/>
              </a:rPr>
              <a:t>). Securely access a dummy credential (e.g., 'aws-access-key') from Jenkins' credential store and print its usage.</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6051" y="798552"/>
            <a:ext cx="4736544" cy="528399"/>
          </a:xfrm>
          <a:prstGeom prst="rect">
            <a:avLst/>
          </a:prstGeom>
          <a:noFill/>
          <a:ln/>
        </p:spPr>
        <p:txBody>
          <a:bodyPr wrap="none" lIns="0" tIns="0" rIns="0" bIns="0" rtlCol="0" anchor="t"/>
          <a:lstStyle/>
          <a:p>
            <a:pPr marL="0" indent="0" algn="l">
              <a:lnSpc>
                <a:spcPts val="4150"/>
              </a:lnSpc>
              <a:buNone/>
            </a:pPr>
            <a:r>
              <a:rPr lang="en-US" sz="3300" dirty="0">
                <a:solidFill>
                  <a:srgbClr val="00002E"/>
                </a:solidFill>
                <a:latin typeface="Nunito Semi Bold" pitchFamily="34" charset="0"/>
                <a:ea typeface="Nunito Semi Bold" pitchFamily="34" charset="-122"/>
                <a:cs typeface="Nunito Semi Bold" pitchFamily="34" charset="-120"/>
              </a:rPr>
              <a:t>Why Jenkins in DevOps?</a:t>
            </a:r>
            <a:endParaRPr lang="en-US" sz="3300" dirty="0"/>
          </a:p>
        </p:txBody>
      </p:sp>
      <p:sp>
        <p:nvSpPr>
          <p:cNvPr id="3" name="Text 1"/>
          <p:cNvSpPr/>
          <p:nvPr/>
        </p:nvSpPr>
        <p:spPr>
          <a:xfrm>
            <a:off x="786051" y="1781651"/>
            <a:ext cx="6255187" cy="718899"/>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018CE1"/>
                </a:solidFill>
                <a:latin typeface="PT Sans" pitchFamily="34" charset="0"/>
                <a:ea typeface="PT Sans" pitchFamily="34" charset="-122"/>
                <a:cs typeface="PT Sans" pitchFamily="34" charset="-120"/>
              </a:rPr>
              <a:t>Continuous Integration (CI):</a:t>
            </a:r>
            <a:r>
              <a:rPr lang="en-US" sz="1750" dirty="0">
                <a:solidFill>
                  <a:srgbClr val="00002E"/>
                </a:solidFill>
                <a:latin typeface="PT Sans" pitchFamily="34" charset="0"/>
                <a:ea typeface="PT Sans" pitchFamily="34" charset="-122"/>
                <a:cs typeface="PT Sans" pitchFamily="34" charset="-120"/>
              </a:rPr>
              <a:t> Jenkins constantly integrates code changes from multiple developers.</a:t>
            </a:r>
            <a:endParaRPr lang="en-US" sz="1750" dirty="0"/>
          </a:p>
        </p:txBody>
      </p:sp>
      <p:sp>
        <p:nvSpPr>
          <p:cNvPr id="4" name="Text 2"/>
          <p:cNvSpPr/>
          <p:nvPr/>
        </p:nvSpPr>
        <p:spPr>
          <a:xfrm>
            <a:off x="786051" y="2579132"/>
            <a:ext cx="6255187" cy="718899"/>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018CE1"/>
                </a:solidFill>
                <a:latin typeface="PT Sans" pitchFamily="34" charset="0"/>
                <a:ea typeface="PT Sans" pitchFamily="34" charset="-122"/>
                <a:cs typeface="PT Sans" pitchFamily="34" charset="-120"/>
              </a:rPr>
              <a:t>Continuous Delivery (CD):</a:t>
            </a:r>
            <a:r>
              <a:rPr lang="en-US" sz="1750" dirty="0">
                <a:solidFill>
                  <a:srgbClr val="00002E"/>
                </a:solidFill>
                <a:latin typeface="PT Sans" pitchFamily="34" charset="0"/>
                <a:ea typeface="PT Sans" pitchFamily="34" charset="-122"/>
                <a:cs typeface="PT Sans" pitchFamily="34" charset="-120"/>
              </a:rPr>
              <a:t> Automates the delivery of code to production-ready environments.</a:t>
            </a:r>
            <a:endParaRPr lang="en-US" sz="1750" dirty="0"/>
          </a:p>
        </p:txBody>
      </p:sp>
      <p:sp>
        <p:nvSpPr>
          <p:cNvPr id="5" name="Text 3"/>
          <p:cNvSpPr/>
          <p:nvPr/>
        </p:nvSpPr>
        <p:spPr>
          <a:xfrm>
            <a:off x="786051" y="3376613"/>
            <a:ext cx="6255187" cy="718899"/>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018CE1"/>
                </a:solidFill>
                <a:latin typeface="PT Sans" pitchFamily="34" charset="0"/>
                <a:ea typeface="PT Sans" pitchFamily="34" charset="-122"/>
                <a:cs typeface="PT Sans" pitchFamily="34" charset="-120"/>
              </a:rPr>
              <a:t>Reduced Manual Effort:</a:t>
            </a:r>
            <a:r>
              <a:rPr lang="en-US" sz="1750" dirty="0">
                <a:solidFill>
                  <a:srgbClr val="00002E"/>
                </a:solidFill>
                <a:latin typeface="PT Sans" pitchFamily="34" charset="0"/>
                <a:ea typeface="PT Sans" pitchFamily="34" charset="-122"/>
                <a:cs typeface="PT Sans" pitchFamily="34" charset="-120"/>
              </a:rPr>
              <a:t> Significantly cuts down on human intervention, leading to faster and more reliable releases.</a:t>
            </a:r>
            <a:endParaRPr lang="en-US" sz="1750" dirty="0"/>
          </a:p>
        </p:txBody>
      </p:sp>
      <p:sp>
        <p:nvSpPr>
          <p:cNvPr id="6" name="Text 4"/>
          <p:cNvSpPr/>
          <p:nvPr/>
        </p:nvSpPr>
        <p:spPr>
          <a:xfrm>
            <a:off x="786051" y="4174093"/>
            <a:ext cx="6255187" cy="1078349"/>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018CE1"/>
                </a:solidFill>
                <a:latin typeface="PT Sans" pitchFamily="34" charset="0"/>
                <a:ea typeface="PT Sans" pitchFamily="34" charset="-122"/>
                <a:cs typeface="PT Sans" pitchFamily="34" charset="-120"/>
              </a:rPr>
              <a:t>Extensive Plugin Ecosystem:</a:t>
            </a:r>
            <a:r>
              <a:rPr lang="en-US" sz="1750" dirty="0">
                <a:solidFill>
                  <a:srgbClr val="00002E"/>
                </a:solidFill>
                <a:latin typeface="PT Sans" pitchFamily="34" charset="0"/>
                <a:ea typeface="PT Sans" pitchFamily="34" charset="-122"/>
                <a:cs typeface="PT Sans" pitchFamily="34" charset="-120"/>
              </a:rPr>
              <a:t> Supports over 1,800 plugins, extending its functionality to integrate with almost any tool in your DevOps stack.</a:t>
            </a:r>
            <a:endParaRPr lang="en-US" sz="1750" dirty="0"/>
          </a:p>
        </p:txBody>
      </p:sp>
      <p:sp>
        <p:nvSpPr>
          <p:cNvPr id="7" name="Shape 5"/>
          <p:cNvSpPr/>
          <p:nvPr/>
        </p:nvSpPr>
        <p:spPr>
          <a:xfrm>
            <a:off x="786051" y="5505093"/>
            <a:ext cx="6255187" cy="1673304"/>
          </a:xfrm>
          <a:prstGeom prst="roundRect">
            <a:avLst>
              <a:gd name="adj" fmla="val 20135"/>
            </a:avLst>
          </a:prstGeom>
          <a:solidFill>
            <a:srgbClr val="B6D6FC"/>
          </a:solidFill>
          <a:ln/>
        </p:spPr>
        <p:txBody>
          <a:bodyPr/>
          <a:lstStyle/>
          <a:p>
            <a:endParaRPr lang="en-IN"/>
          </a:p>
        </p:txBody>
      </p:sp>
      <p:pic>
        <p:nvPicPr>
          <p:cNvPr id="8" name="Image 0" descr="preencoded.png"/>
          <p:cNvPicPr>
            <a:picLocks noChangeAspect="1"/>
          </p:cNvPicPr>
          <p:nvPr/>
        </p:nvPicPr>
        <p:blipFill>
          <a:blip r:embed="rId3"/>
          <a:stretch>
            <a:fillRect/>
          </a:stretch>
        </p:blipFill>
        <p:spPr>
          <a:xfrm>
            <a:off x="1010603" y="5848231"/>
            <a:ext cx="280749" cy="224552"/>
          </a:xfrm>
          <a:prstGeom prst="rect">
            <a:avLst/>
          </a:prstGeom>
        </p:spPr>
      </p:pic>
      <p:sp>
        <p:nvSpPr>
          <p:cNvPr id="9" name="Text 6"/>
          <p:cNvSpPr/>
          <p:nvPr/>
        </p:nvSpPr>
        <p:spPr>
          <a:xfrm>
            <a:off x="1515904" y="5785723"/>
            <a:ext cx="5300782" cy="1078349"/>
          </a:xfrm>
          <a:prstGeom prst="rect">
            <a:avLst/>
          </a:prstGeom>
          <a:noFill/>
          <a:ln/>
        </p:spPr>
        <p:txBody>
          <a:bodyPr wrap="square" lIns="0" tIns="0" rIns="0" bIns="0" rtlCol="0" anchor="t"/>
          <a:lstStyle/>
          <a:p>
            <a:pPr marL="0" indent="0" algn="l">
              <a:lnSpc>
                <a:spcPts val="2800"/>
              </a:lnSpc>
              <a:buNone/>
            </a:pPr>
            <a:r>
              <a:rPr lang="en-US" sz="1750" b="1" dirty="0">
                <a:solidFill>
                  <a:srgbClr val="000000"/>
                </a:solidFill>
                <a:latin typeface="PT Sans" pitchFamily="34" charset="0"/>
                <a:ea typeface="PT Sans" pitchFamily="34" charset="-122"/>
                <a:cs typeface="PT Sans" pitchFamily="34" charset="-120"/>
              </a:rPr>
              <a:t>Example:</a:t>
            </a:r>
            <a:r>
              <a:rPr lang="en-US" sz="1750" dirty="0">
                <a:solidFill>
                  <a:srgbClr val="000000"/>
                </a:solidFill>
                <a:latin typeface="PT Sans" pitchFamily="34" charset="0"/>
                <a:ea typeface="PT Sans" pitchFamily="34" charset="-122"/>
                <a:cs typeface="PT Sans" pitchFamily="34" charset="-120"/>
              </a:rPr>
              <a:t> A developer commits code, Jenkins detects the change, automatically runs tests, and if successful, deploys the application.</a:t>
            </a:r>
            <a:endParaRPr lang="en-US" sz="1750" dirty="0"/>
          </a:p>
        </p:txBody>
      </p:sp>
      <p:pic>
        <p:nvPicPr>
          <p:cNvPr id="10" name="Image 1" descr="preencoded.png"/>
          <p:cNvPicPr>
            <a:picLocks noChangeAspect="1"/>
          </p:cNvPicPr>
          <p:nvPr/>
        </p:nvPicPr>
        <p:blipFill>
          <a:blip r:embed="rId4"/>
          <a:stretch>
            <a:fillRect/>
          </a:stretch>
        </p:blipFill>
        <p:spPr>
          <a:xfrm>
            <a:off x="7596783" y="1832253"/>
            <a:ext cx="6255187" cy="49568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099423"/>
            <a:ext cx="5989439" cy="563285"/>
          </a:xfrm>
          <a:prstGeom prst="rect">
            <a:avLst/>
          </a:prstGeom>
          <a:noFill/>
          <a:ln/>
        </p:spPr>
        <p:txBody>
          <a:bodyPr wrap="none" lIns="0" tIns="0" rIns="0" bIns="0" rtlCol="0" anchor="t"/>
          <a:lstStyle/>
          <a:p>
            <a:pPr marL="0" indent="0" algn="l">
              <a:lnSpc>
                <a:spcPts val="4400"/>
              </a:lnSpc>
              <a:buNone/>
            </a:pPr>
            <a:r>
              <a:rPr lang="en-US" sz="3500" dirty="0">
                <a:solidFill>
                  <a:srgbClr val="00002E"/>
                </a:solidFill>
                <a:latin typeface="Nunito Semi Bold" pitchFamily="34" charset="0"/>
                <a:ea typeface="Nunito Semi Bold" pitchFamily="34" charset="-122"/>
                <a:cs typeface="Nunito Semi Bold" pitchFamily="34" charset="-120"/>
              </a:rPr>
              <a:t>Jenkins vs. Other CI/CD Tools</a:t>
            </a:r>
            <a:endParaRPr lang="en-US" sz="3500" dirty="0"/>
          </a:p>
        </p:txBody>
      </p:sp>
      <p:sp>
        <p:nvSpPr>
          <p:cNvPr id="3" name="Text 1"/>
          <p:cNvSpPr/>
          <p:nvPr/>
        </p:nvSpPr>
        <p:spPr>
          <a:xfrm>
            <a:off x="837724" y="2141458"/>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Choosing the right CI/CD tool depends on specific project needs and existing infrastructure. Here's how Jenkins compares to some popular alternatives:</a:t>
            </a:r>
            <a:endParaRPr lang="en-US" sz="1850" dirty="0"/>
          </a:p>
        </p:txBody>
      </p:sp>
      <p:sp>
        <p:nvSpPr>
          <p:cNvPr id="4" name="Shape 2"/>
          <p:cNvSpPr/>
          <p:nvPr/>
        </p:nvSpPr>
        <p:spPr>
          <a:xfrm>
            <a:off x="837724" y="3176707"/>
            <a:ext cx="12954952" cy="2918222"/>
          </a:xfrm>
          <a:prstGeom prst="roundRect">
            <a:avLst>
              <a:gd name="adj" fmla="val 12304"/>
            </a:avLst>
          </a:prstGeom>
          <a:noFill/>
          <a:ln w="7620">
            <a:solidFill>
              <a:srgbClr val="000000">
                <a:alpha val="8000"/>
              </a:srgbClr>
            </a:solidFill>
            <a:prstDash val="solid"/>
          </a:ln>
        </p:spPr>
        <p:txBody>
          <a:bodyPr/>
          <a:lstStyle/>
          <a:p>
            <a:endParaRPr lang="en-IN"/>
          </a:p>
        </p:txBody>
      </p:sp>
      <p:sp>
        <p:nvSpPr>
          <p:cNvPr id="5" name="Shape 3"/>
          <p:cNvSpPr/>
          <p:nvPr/>
        </p:nvSpPr>
        <p:spPr>
          <a:xfrm>
            <a:off x="845344" y="3184327"/>
            <a:ext cx="12939713" cy="685443"/>
          </a:xfrm>
          <a:prstGeom prst="rect">
            <a:avLst/>
          </a:prstGeom>
          <a:solidFill>
            <a:srgbClr val="FFFFFF">
              <a:alpha val="4000"/>
            </a:srgbClr>
          </a:solidFill>
          <a:ln/>
        </p:spPr>
        <p:txBody>
          <a:bodyPr/>
          <a:lstStyle/>
          <a:p>
            <a:endParaRPr lang="en-IN"/>
          </a:p>
        </p:txBody>
      </p:sp>
      <p:sp>
        <p:nvSpPr>
          <p:cNvPr id="6" name="Text 4"/>
          <p:cNvSpPr/>
          <p:nvPr/>
        </p:nvSpPr>
        <p:spPr>
          <a:xfrm>
            <a:off x="1084659" y="3335536"/>
            <a:ext cx="2752487" cy="383024"/>
          </a:xfrm>
          <a:prstGeom prst="rect">
            <a:avLst/>
          </a:prstGeom>
          <a:noFill/>
          <a:ln/>
        </p:spPr>
        <p:txBody>
          <a:bodyPr wrap="none" lIns="0" tIns="0" rIns="0" bIns="0" rtlCol="0" anchor="t"/>
          <a:lstStyle/>
          <a:p>
            <a:pPr marL="0" indent="0" algn="l">
              <a:lnSpc>
                <a:spcPts val="3000"/>
              </a:lnSpc>
              <a:buNone/>
            </a:pPr>
            <a:r>
              <a:rPr lang="en-US" sz="1850" b="1" dirty="0">
                <a:solidFill>
                  <a:srgbClr val="00002E"/>
                </a:solidFill>
                <a:latin typeface="PT Sans" pitchFamily="34" charset="0"/>
                <a:ea typeface="PT Sans" pitchFamily="34" charset="-122"/>
                <a:cs typeface="PT Sans" pitchFamily="34" charset="-120"/>
              </a:rPr>
              <a:t>Jenkins</a:t>
            </a:r>
            <a:endParaRPr lang="en-US" sz="1850" dirty="0"/>
          </a:p>
        </p:txBody>
      </p:sp>
      <p:sp>
        <p:nvSpPr>
          <p:cNvPr id="7" name="Text 5"/>
          <p:cNvSpPr/>
          <p:nvPr/>
        </p:nvSpPr>
        <p:spPr>
          <a:xfrm>
            <a:off x="4323398" y="3335536"/>
            <a:ext cx="2748677" cy="383024"/>
          </a:xfrm>
          <a:prstGeom prst="rect">
            <a:avLst/>
          </a:prstGeom>
          <a:noFill/>
          <a:ln/>
        </p:spPr>
        <p:txBody>
          <a:bodyPr wrap="none" lIns="0" tIns="0" rIns="0" bIns="0" rtlCol="0" anchor="t"/>
          <a:lstStyle/>
          <a:p>
            <a:pPr marL="0" indent="0" algn="l">
              <a:lnSpc>
                <a:spcPts val="3000"/>
              </a:lnSpc>
              <a:buNone/>
            </a:pPr>
            <a:r>
              <a:rPr lang="en-US" sz="1850" b="1" dirty="0">
                <a:solidFill>
                  <a:srgbClr val="00002E"/>
                </a:solidFill>
                <a:latin typeface="PT Sans" pitchFamily="34" charset="0"/>
                <a:ea typeface="PT Sans" pitchFamily="34" charset="-122"/>
                <a:cs typeface="PT Sans" pitchFamily="34" charset="-120"/>
              </a:rPr>
              <a:t>GitHub Actions</a:t>
            </a:r>
            <a:endParaRPr lang="en-US" sz="1850" dirty="0"/>
          </a:p>
        </p:txBody>
      </p:sp>
      <p:sp>
        <p:nvSpPr>
          <p:cNvPr id="8" name="Text 6"/>
          <p:cNvSpPr/>
          <p:nvPr/>
        </p:nvSpPr>
        <p:spPr>
          <a:xfrm>
            <a:off x="7558326" y="3335536"/>
            <a:ext cx="2748677" cy="383024"/>
          </a:xfrm>
          <a:prstGeom prst="rect">
            <a:avLst/>
          </a:prstGeom>
          <a:noFill/>
          <a:ln/>
        </p:spPr>
        <p:txBody>
          <a:bodyPr wrap="none" lIns="0" tIns="0" rIns="0" bIns="0" rtlCol="0" anchor="t"/>
          <a:lstStyle/>
          <a:p>
            <a:pPr marL="0" indent="0" algn="l">
              <a:lnSpc>
                <a:spcPts val="3000"/>
              </a:lnSpc>
              <a:buNone/>
            </a:pPr>
            <a:r>
              <a:rPr lang="en-US" sz="1850" b="1" dirty="0">
                <a:solidFill>
                  <a:srgbClr val="00002E"/>
                </a:solidFill>
                <a:latin typeface="PT Sans" pitchFamily="34" charset="0"/>
                <a:ea typeface="PT Sans" pitchFamily="34" charset="-122"/>
                <a:cs typeface="PT Sans" pitchFamily="34" charset="-120"/>
              </a:rPr>
              <a:t>GitLab CI</a:t>
            </a:r>
            <a:endParaRPr lang="en-US" sz="1850" dirty="0"/>
          </a:p>
        </p:txBody>
      </p:sp>
      <p:sp>
        <p:nvSpPr>
          <p:cNvPr id="9" name="Text 7"/>
          <p:cNvSpPr/>
          <p:nvPr/>
        </p:nvSpPr>
        <p:spPr>
          <a:xfrm>
            <a:off x="10793254" y="3335536"/>
            <a:ext cx="2752487" cy="383024"/>
          </a:xfrm>
          <a:prstGeom prst="rect">
            <a:avLst/>
          </a:prstGeom>
          <a:noFill/>
          <a:ln/>
        </p:spPr>
        <p:txBody>
          <a:bodyPr wrap="none" lIns="0" tIns="0" rIns="0" bIns="0" rtlCol="0" anchor="t"/>
          <a:lstStyle/>
          <a:p>
            <a:pPr marL="0" indent="0" algn="l">
              <a:lnSpc>
                <a:spcPts val="3000"/>
              </a:lnSpc>
              <a:buNone/>
            </a:pPr>
            <a:r>
              <a:rPr lang="en-US" sz="1850" b="1" dirty="0">
                <a:solidFill>
                  <a:srgbClr val="00002E"/>
                </a:solidFill>
                <a:latin typeface="PT Sans" pitchFamily="34" charset="0"/>
                <a:ea typeface="PT Sans" pitchFamily="34" charset="-122"/>
                <a:cs typeface="PT Sans" pitchFamily="34" charset="-120"/>
              </a:rPr>
              <a:t>CircleCI / TravisCI</a:t>
            </a:r>
            <a:endParaRPr lang="en-US" sz="1850" dirty="0"/>
          </a:p>
        </p:txBody>
      </p:sp>
      <p:sp>
        <p:nvSpPr>
          <p:cNvPr id="10" name="Shape 8"/>
          <p:cNvSpPr/>
          <p:nvPr/>
        </p:nvSpPr>
        <p:spPr>
          <a:xfrm>
            <a:off x="845344" y="3869769"/>
            <a:ext cx="12939713" cy="2217539"/>
          </a:xfrm>
          <a:prstGeom prst="rect">
            <a:avLst/>
          </a:prstGeom>
          <a:solidFill>
            <a:srgbClr val="000000">
              <a:alpha val="4000"/>
            </a:srgbClr>
          </a:solidFill>
          <a:ln/>
        </p:spPr>
        <p:txBody>
          <a:bodyPr/>
          <a:lstStyle/>
          <a:p>
            <a:endParaRPr lang="en-IN"/>
          </a:p>
        </p:txBody>
      </p:sp>
      <p:sp>
        <p:nvSpPr>
          <p:cNvPr id="11" name="Text 9"/>
          <p:cNvSpPr/>
          <p:nvPr/>
        </p:nvSpPr>
        <p:spPr>
          <a:xfrm>
            <a:off x="1084659" y="4020979"/>
            <a:ext cx="2752487" cy="1532096"/>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Open-source, highly flexible, vast plugin ecosystem. Requires self-hosting and setup.</a:t>
            </a:r>
            <a:endParaRPr lang="en-US" sz="1850" dirty="0"/>
          </a:p>
        </p:txBody>
      </p:sp>
      <p:sp>
        <p:nvSpPr>
          <p:cNvPr id="12" name="Text 10"/>
          <p:cNvSpPr/>
          <p:nvPr/>
        </p:nvSpPr>
        <p:spPr>
          <a:xfrm>
            <a:off x="4323398" y="4020979"/>
            <a:ext cx="2748677" cy="1915120"/>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Native to GitHub, YAML-based configuration, strong integration with GitHub repositories and services.</a:t>
            </a:r>
            <a:endParaRPr lang="en-US" sz="1850" dirty="0"/>
          </a:p>
        </p:txBody>
      </p:sp>
      <p:sp>
        <p:nvSpPr>
          <p:cNvPr id="13" name="Text 11"/>
          <p:cNvSpPr/>
          <p:nvPr/>
        </p:nvSpPr>
        <p:spPr>
          <a:xfrm>
            <a:off x="7558326" y="4020979"/>
            <a:ext cx="2748677" cy="1915120"/>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Fully integrated with GitLab, extensive features for managing the entire software development lifecycle.</a:t>
            </a:r>
            <a:endParaRPr lang="en-US" sz="1850" dirty="0"/>
          </a:p>
        </p:txBody>
      </p:sp>
      <p:sp>
        <p:nvSpPr>
          <p:cNvPr id="14" name="Text 12"/>
          <p:cNvSpPr/>
          <p:nvPr/>
        </p:nvSpPr>
        <p:spPr>
          <a:xfrm>
            <a:off x="10793254" y="4020979"/>
            <a:ext cx="2752487" cy="1532096"/>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Cloud-based, easy to set up, managed services reducing operational overhead.</a:t>
            </a:r>
            <a:endParaRPr lang="en-US" sz="1850" dirty="0"/>
          </a:p>
        </p:txBody>
      </p:sp>
      <p:sp>
        <p:nvSpPr>
          <p:cNvPr id="15" name="Text 13"/>
          <p:cNvSpPr/>
          <p:nvPr/>
        </p:nvSpPr>
        <p:spPr>
          <a:xfrm>
            <a:off x="837724" y="6364129"/>
            <a:ext cx="12954952" cy="766048"/>
          </a:xfrm>
          <a:prstGeom prst="rect">
            <a:avLst/>
          </a:prstGeom>
          <a:noFill/>
          <a:ln/>
        </p:spPr>
        <p:txBody>
          <a:bodyPr wrap="square" lIns="0" tIns="0" rIns="0" bIns="0" rtlCol="0" anchor="t"/>
          <a:lstStyle/>
          <a:p>
            <a:pPr marL="0" indent="0" algn="l">
              <a:lnSpc>
                <a:spcPts val="3000"/>
              </a:lnSpc>
              <a:buNone/>
            </a:pPr>
            <a:r>
              <a:rPr lang="en-US" sz="1850" b="1" dirty="0">
                <a:solidFill>
                  <a:srgbClr val="2D4DF2"/>
                </a:solidFill>
                <a:latin typeface="PT Sans" pitchFamily="34" charset="0"/>
                <a:ea typeface="PT Sans" pitchFamily="34" charset="-122"/>
                <a:cs typeface="PT Sans" pitchFamily="34" charset="-120"/>
              </a:rPr>
              <a:t>Key point:</a:t>
            </a:r>
            <a:r>
              <a:rPr lang="en-US" sz="1850" dirty="0">
                <a:solidFill>
                  <a:srgbClr val="00002E"/>
                </a:solidFill>
                <a:latin typeface="PT Sans" pitchFamily="34" charset="0"/>
                <a:ea typeface="PT Sans" pitchFamily="34" charset="-122"/>
                <a:cs typeface="PT Sans" pitchFamily="34" charset="-120"/>
              </a:rPr>
              <a:t> Jenkins offers unparalleled customisation but demands more initial setup and maintenance effort compared to other tools.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29615" y="573286"/>
            <a:ext cx="3924181" cy="490538"/>
          </a:xfrm>
          <a:prstGeom prst="rect">
            <a:avLst/>
          </a:prstGeom>
          <a:noFill/>
          <a:ln/>
        </p:spPr>
        <p:txBody>
          <a:bodyPr wrap="none" lIns="0" tIns="0" rIns="0" bIns="0" rtlCol="0" anchor="t"/>
          <a:lstStyle/>
          <a:p>
            <a:pPr marL="0" indent="0" algn="l">
              <a:lnSpc>
                <a:spcPts val="3850"/>
              </a:lnSpc>
              <a:buNone/>
            </a:pPr>
            <a:r>
              <a:rPr lang="en-US" sz="3050" dirty="0">
                <a:solidFill>
                  <a:srgbClr val="00002E"/>
                </a:solidFill>
                <a:latin typeface="Nunito Semi Bold" pitchFamily="34" charset="0"/>
                <a:ea typeface="Nunito Semi Bold" pitchFamily="34" charset="-122"/>
                <a:cs typeface="Nunito Semi Bold" pitchFamily="34" charset="-120"/>
              </a:rPr>
              <a:t>Jenkins Architecture</a:t>
            </a:r>
            <a:endParaRPr lang="en-US" sz="3050" dirty="0"/>
          </a:p>
        </p:txBody>
      </p:sp>
      <p:sp>
        <p:nvSpPr>
          <p:cNvPr id="3" name="Shape 1"/>
          <p:cNvSpPr/>
          <p:nvPr/>
        </p:nvSpPr>
        <p:spPr>
          <a:xfrm>
            <a:off x="729615" y="1532692"/>
            <a:ext cx="6331268" cy="1644372"/>
          </a:xfrm>
          <a:prstGeom prst="roundRect">
            <a:avLst>
              <a:gd name="adj" fmla="val 19017"/>
            </a:avLst>
          </a:prstGeom>
          <a:solidFill>
            <a:srgbClr val="F3F3FF"/>
          </a:solidFill>
          <a:ln w="22860">
            <a:solidFill>
              <a:srgbClr val="2D4DF2"/>
            </a:solidFill>
            <a:prstDash val="solid"/>
          </a:ln>
        </p:spPr>
        <p:txBody>
          <a:bodyPr/>
          <a:lstStyle/>
          <a:p>
            <a:endParaRPr lang="en-IN"/>
          </a:p>
        </p:txBody>
      </p:sp>
      <p:sp>
        <p:nvSpPr>
          <p:cNvPr id="4" name="Text 2"/>
          <p:cNvSpPr/>
          <p:nvPr/>
        </p:nvSpPr>
        <p:spPr>
          <a:xfrm>
            <a:off x="960834" y="1763911"/>
            <a:ext cx="2452568" cy="306586"/>
          </a:xfrm>
          <a:prstGeom prst="rect">
            <a:avLst/>
          </a:prstGeom>
          <a:noFill/>
          <a:ln/>
        </p:spPr>
        <p:txBody>
          <a:bodyPr wrap="none" lIns="0" tIns="0" rIns="0" bIns="0" rtlCol="0" anchor="t"/>
          <a:lstStyle/>
          <a:p>
            <a:pPr marL="0" indent="0" algn="l">
              <a:lnSpc>
                <a:spcPts val="2400"/>
              </a:lnSpc>
              <a:buNone/>
            </a:pPr>
            <a:r>
              <a:rPr lang="en-US" sz="1900" dirty="0">
                <a:solidFill>
                  <a:srgbClr val="DA33BF"/>
                </a:solidFill>
                <a:latin typeface="Nunito Semi Bold" pitchFamily="34" charset="0"/>
                <a:ea typeface="Nunito Semi Bold" pitchFamily="34" charset="-122"/>
                <a:cs typeface="Nunito Semi Bold" pitchFamily="34" charset="-120"/>
              </a:rPr>
              <a:t>Controller (Master)</a:t>
            </a:r>
            <a:endParaRPr lang="en-US" sz="1900" dirty="0"/>
          </a:p>
        </p:txBody>
      </p:sp>
      <p:sp>
        <p:nvSpPr>
          <p:cNvPr id="5" name="Text 3"/>
          <p:cNvSpPr/>
          <p:nvPr/>
        </p:nvSpPr>
        <p:spPr>
          <a:xfrm>
            <a:off x="960834" y="2278856"/>
            <a:ext cx="5868829" cy="66698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The brain of Jenkins. It schedules build jobs, manages plugins, and provides the user interface (UI) for configuration and monitoring.</a:t>
            </a:r>
            <a:endParaRPr lang="en-US" sz="1600" dirty="0"/>
          </a:p>
        </p:txBody>
      </p:sp>
      <p:sp>
        <p:nvSpPr>
          <p:cNvPr id="6" name="Shape 4"/>
          <p:cNvSpPr/>
          <p:nvPr/>
        </p:nvSpPr>
        <p:spPr>
          <a:xfrm>
            <a:off x="729615" y="3385423"/>
            <a:ext cx="6331268" cy="2978348"/>
          </a:xfrm>
          <a:prstGeom prst="roundRect">
            <a:avLst>
              <a:gd name="adj" fmla="val 10499"/>
            </a:avLst>
          </a:prstGeom>
          <a:solidFill>
            <a:srgbClr val="F3F3FF"/>
          </a:solidFill>
          <a:ln w="22860">
            <a:solidFill>
              <a:srgbClr val="018CE1"/>
            </a:solidFill>
            <a:prstDash val="solid"/>
          </a:ln>
        </p:spPr>
        <p:txBody>
          <a:bodyPr/>
          <a:lstStyle/>
          <a:p>
            <a:endParaRPr lang="en-IN"/>
          </a:p>
        </p:txBody>
      </p:sp>
      <p:sp>
        <p:nvSpPr>
          <p:cNvPr id="7" name="Text 5"/>
          <p:cNvSpPr/>
          <p:nvPr/>
        </p:nvSpPr>
        <p:spPr>
          <a:xfrm>
            <a:off x="960834" y="3616643"/>
            <a:ext cx="2452568" cy="306586"/>
          </a:xfrm>
          <a:prstGeom prst="rect">
            <a:avLst/>
          </a:prstGeom>
          <a:noFill/>
          <a:ln/>
        </p:spPr>
        <p:txBody>
          <a:bodyPr wrap="none" lIns="0" tIns="0" rIns="0" bIns="0" rtlCol="0" anchor="t"/>
          <a:lstStyle/>
          <a:p>
            <a:pPr marL="0" indent="0" algn="l">
              <a:lnSpc>
                <a:spcPts val="2400"/>
              </a:lnSpc>
              <a:buNone/>
            </a:pPr>
            <a:r>
              <a:rPr lang="en-US" sz="1900" dirty="0">
                <a:solidFill>
                  <a:srgbClr val="DA33BF"/>
                </a:solidFill>
                <a:latin typeface="Nunito Semi Bold" pitchFamily="34" charset="0"/>
                <a:ea typeface="Nunito Semi Bold" pitchFamily="34" charset="-122"/>
                <a:cs typeface="Nunito Semi Bold" pitchFamily="34" charset="-120"/>
              </a:rPr>
              <a:t>Agents (Workers)</a:t>
            </a:r>
            <a:endParaRPr lang="en-US" sz="1900" dirty="0"/>
          </a:p>
        </p:txBody>
      </p:sp>
      <p:sp>
        <p:nvSpPr>
          <p:cNvPr id="8" name="Text 6"/>
          <p:cNvSpPr/>
          <p:nvPr/>
        </p:nvSpPr>
        <p:spPr>
          <a:xfrm>
            <a:off x="960834" y="4131588"/>
            <a:ext cx="5868829" cy="2000964"/>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Execute the actual build tasks assigned by the Controller. They can be:</a:t>
            </a:r>
            <a:r>
              <a:rPr lang="en-US" sz="1600" b="1" dirty="0">
                <a:solidFill>
                  <a:srgbClr val="00002E"/>
                </a:solidFill>
                <a:latin typeface="PT Sans" pitchFamily="34" charset="0"/>
                <a:ea typeface="PT Sans" pitchFamily="34" charset="-122"/>
                <a:cs typeface="PT Sans" pitchFamily="34" charset="-120"/>
              </a:rPr>
              <a:t>Static:</a:t>
            </a:r>
            <a:r>
              <a:rPr lang="en-US" sz="1600" dirty="0">
                <a:solidFill>
                  <a:srgbClr val="00002E"/>
                </a:solidFill>
                <a:latin typeface="PT Sans" pitchFamily="34" charset="0"/>
                <a:ea typeface="PT Sans" pitchFamily="34" charset="-122"/>
                <a:cs typeface="PT Sans" pitchFamily="34" charset="-120"/>
              </a:rPr>
              <a:t> Always available and dedicated.</a:t>
            </a:r>
            <a:r>
              <a:rPr lang="en-US" sz="1600" b="1" dirty="0">
                <a:solidFill>
                  <a:srgbClr val="00002E"/>
                </a:solidFill>
                <a:latin typeface="PT Sans" pitchFamily="34" charset="0"/>
                <a:ea typeface="PT Sans" pitchFamily="34" charset="-122"/>
                <a:cs typeface="PT Sans" pitchFamily="34" charset="-120"/>
              </a:rPr>
              <a:t>Dynamic:</a:t>
            </a:r>
            <a:r>
              <a:rPr lang="en-US" sz="1600" dirty="0">
                <a:solidFill>
                  <a:srgbClr val="00002E"/>
                </a:solidFill>
                <a:latin typeface="PT Sans" pitchFamily="34" charset="0"/>
                <a:ea typeface="PT Sans" pitchFamily="34" charset="-122"/>
                <a:cs typeface="PT Sans" pitchFamily="34" charset="-120"/>
              </a:rPr>
              <a:t> Provisioned on-demand, often using Docker or Kubernetes for scalability.</a:t>
            </a:r>
            <a:endParaRPr lang="en-US" sz="1600" dirty="0"/>
          </a:p>
        </p:txBody>
      </p:sp>
      <p:pic>
        <p:nvPicPr>
          <p:cNvPr id="9" name="Image 0" descr="preencoded.png"/>
          <p:cNvPicPr>
            <a:picLocks noChangeAspect="1"/>
          </p:cNvPicPr>
          <p:nvPr/>
        </p:nvPicPr>
        <p:blipFill>
          <a:blip r:embed="rId3"/>
          <a:stretch>
            <a:fillRect/>
          </a:stretch>
        </p:blipFill>
        <p:spPr>
          <a:xfrm>
            <a:off x="7577138" y="1532692"/>
            <a:ext cx="5299234" cy="3201233"/>
          </a:xfrm>
          <a:prstGeom prst="rect">
            <a:avLst/>
          </a:prstGeom>
        </p:spPr>
      </p:pic>
      <p:sp>
        <p:nvSpPr>
          <p:cNvPr id="10" name="Text 7"/>
          <p:cNvSpPr/>
          <p:nvPr/>
        </p:nvSpPr>
        <p:spPr>
          <a:xfrm>
            <a:off x="7577138" y="4968359"/>
            <a:ext cx="6331268" cy="333494"/>
          </a:xfrm>
          <a:prstGeom prst="rect">
            <a:avLst/>
          </a:prstGeom>
          <a:noFill/>
          <a:ln/>
        </p:spPr>
        <p:txBody>
          <a:bodyPr wrap="none" lIns="0" tIns="0" rIns="0" bIns="0" rtlCol="0" anchor="t"/>
          <a:lstStyle/>
          <a:p>
            <a:pPr marL="0" indent="0" algn="l">
              <a:lnSpc>
                <a:spcPts val="2600"/>
              </a:lnSpc>
              <a:buNone/>
            </a:pPr>
            <a:endParaRPr lang="en-US" sz="1600" dirty="0"/>
          </a:p>
        </p:txBody>
      </p:sp>
      <p:sp>
        <p:nvSpPr>
          <p:cNvPr id="11" name="Shape 8"/>
          <p:cNvSpPr/>
          <p:nvPr/>
        </p:nvSpPr>
        <p:spPr>
          <a:xfrm>
            <a:off x="7577138" y="5536287"/>
            <a:ext cx="6331268" cy="1886069"/>
          </a:xfrm>
          <a:prstGeom prst="roundRect">
            <a:avLst>
              <a:gd name="adj" fmla="val 16580"/>
            </a:avLst>
          </a:prstGeom>
          <a:solidFill>
            <a:srgbClr val="B7C2FB"/>
          </a:solidFill>
          <a:ln/>
        </p:spPr>
        <p:txBody>
          <a:bodyPr/>
          <a:lstStyle/>
          <a:p>
            <a:endParaRPr lang="en-IN"/>
          </a:p>
        </p:txBody>
      </p:sp>
      <p:pic>
        <p:nvPicPr>
          <p:cNvPr id="12" name="Image 1" descr="preencoded.png"/>
          <p:cNvPicPr>
            <a:picLocks noChangeAspect="1"/>
          </p:cNvPicPr>
          <p:nvPr/>
        </p:nvPicPr>
        <p:blipFill>
          <a:blip r:embed="rId4"/>
          <a:stretch>
            <a:fillRect/>
          </a:stretch>
        </p:blipFill>
        <p:spPr>
          <a:xfrm>
            <a:off x="7785497" y="5850493"/>
            <a:ext cx="260509" cy="208359"/>
          </a:xfrm>
          <a:prstGeom prst="rect">
            <a:avLst/>
          </a:prstGeom>
        </p:spPr>
      </p:pic>
      <p:sp>
        <p:nvSpPr>
          <p:cNvPr id="13" name="Text 9"/>
          <p:cNvSpPr/>
          <p:nvPr/>
        </p:nvSpPr>
        <p:spPr>
          <a:xfrm>
            <a:off x="8254365" y="5796677"/>
            <a:ext cx="5445681" cy="1333976"/>
          </a:xfrm>
          <a:prstGeom prst="rect">
            <a:avLst/>
          </a:prstGeom>
          <a:noFill/>
          <a:ln/>
        </p:spPr>
        <p:txBody>
          <a:bodyPr wrap="square" lIns="0" tIns="0" rIns="0" bIns="0" rtlCol="0" anchor="t"/>
          <a:lstStyle/>
          <a:p>
            <a:pPr marL="0" indent="0" algn="l">
              <a:lnSpc>
                <a:spcPts val="2600"/>
              </a:lnSpc>
              <a:buNone/>
            </a:pPr>
            <a:r>
              <a:rPr lang="en-US" sz="1600" b="1" dirty="0">
                <a:solidFill>
                  <a:srgbClr val="000000"/>
                </a:solidFill>
                <a:latin typeface="PT Sans" pitchFamily="34" charset="0"/>
                <a:ea typeface="PT Sans" pitchFamily="34" charset="-122"/>
                <a:cs typeface="PT Sans" pitchFamily="34" charset="-120"/>
              </a:rPr>
              <a:t>Example:</a:t>
            </a:r>
            <a:r>
              <a:rPr lang="en-US" sz="1600" dirty="0">
                <a:solidFill>
                  <a:srgbClr val="000000"/>
                </a:solidFill>
                <a:latin typeface="PT Sans" pitchFamily="34" charset="0"/>
                <a:ea typeface="PT Sans" pitchFamily="34" charset="-122"/>
                <a:cs typeface="PT Sans" pitchFamily="34" charset="-120"/>
              </a:rPr>
              <a:t> The Jenkins Controller might run on a central server, while agents run on multiple virtual machines or containers, distributed across different environments to handle diverse build requirements concurrently.</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221105"/>
            <a:ext cx="4505920" cy="563285"/>
          </a:xfrm>
          <a:prstGeom prst="rect">
            <a:avLst/>
          </a:prstGeom>
          <a:noFill/>
          <a:ln/>
        </p:spPr>
        <p:txBody>
          <a:bodyPr wrap="none" lIns="0" tIns="0" rIns="0" bIns="0" rtlCol="0" anchor="t"/>
          <a:lstStyle/>
          <a:p>
            <a:pPr marL="0" indent="0" algn="l">
              <a:lnSpc>
                <a:spcPts val="4400"/>
              </a:lnSpc>
              <a:buNone/>
            </a:pPr>
            <a:r>
              <a:rPr lang="en-US" sz="3500" dirty="0">
                <a:solidFill>
                  <a:srgbClr val="00002E"/>
                </a:solidFill>
                <a:latin typeface="Nunito Semi Bold" pitchFamily="34" charset="0"/>
                <a:ea typeface="Nunito Semi Bold" pitchFamily="34" charset="-122"/>
                <a:cs typeface="Nunito Semi Bold" pitchFamily="34" charset="-120"/>
              </a:rPr>
              <a:t>Installation &amp; Setup</a:t>
            </a:r>
            <a:endParaRPr lang="en-US" sz="3500" dirty="0"/>
          </a:p>
        </p:txBody>
      </p:sp>
      <p:sp>
        <p:nvSpPr>
          <p:cNvPr id="3" name="Shape 1"/>
          <p:cNvSpPr/>
          <p:nvPr/>
        </p:nvSpPr>
        <p:spPr>
          <a:xfrm>
            <a:off x="837724" y="2263140"/>
            <a:ext cx="6357818" cy="4745355"/>
          </a:xfrm>
          <a:prstGeom prst="roundRect">
            <a:avLst>
              <a:gd name="adj" fmla="val 7567"/>
            </a:avLst>
          </a:prstGeom>
          <a:solidFill>
            <a:srgbClr val="F3F3FF">
              <a:alpha val="75000"/>
            </a:srgbClr>
          </a:solidFill>
          <a:ln w="30480">
            <a:solidFill>
              <a:srgbClr val="2D4DF2"/>
            </a:solidFill>
            <a:prstDash val="solid"/>
          </a:ln>
        </p:spPr>
        <p:txBody>
          <a:bodyPr/>
          <a:lstStyle/>
          <a:p>
            <a:endParaRPr lang="en-IN"/>
          </a:p>
        </p:txBody>
      </p:sp>
      <p:sp>
        <p:nvSpPr>
          <p:cNvPr id="4" name="Shape 2"/>
          <p:cNvSpPr/>
          <p:nvPr/>
        </p:nvSpPr>
        <p:spPr>
          <a:xfrm>
            <a:off x="868204" y="2293620"/>
            <a:ext cx="6296858" cy="718066"/>
          </a:xfrm>
          <a:prstGeom prst="roundRect">
            <a:avLst>
              <a:gd name="adj" fmla="val 44912"/>
            </a:avLst>
          </a:prstGeom>
          <a:solidFill>
            <a:srgbClr val="F3F3FF"/>
          </a:solidFill>
          <a:ln/>
        </p:spPr>
        <p:txBody>
          <a:bodyPr/>
          <a:lstStyle/>
          <a:p>
            <a:endParaRPr lang="en-IN"/>
          </a:p>
        </p:txBody>
      </p:sp>
      <p:sp>
        <p:nvSpPr>
          <p:cNvPr id="5" name="Text 3"/>
          <p:cNvSpPr/>
          <p:nvPr/>
        </p:nvSpPr>
        <p:spPr>
          <a:xfrm>
            <a:off x="3837146" y="2416850"/>
            <a:ext cx="358973" cy="448747"/>
          </a:xfrm>
          <a:prstGeom prst="rect">
            <a:avLst/>
          </a:prstGeom>
          <a:noFill/>
          <a:ln/>
        </p:spPr>
        <p:txBody>
          <a:bodyPr wrap="none" lIns="0" tIns="0" rIns="0" bIns="0" rtlCol="0" anchor="t"/>
          <a:lstStyle/>
          <a:p>
            <a:pPr marL="0" indent="0" algn="l">
              <a:lnSpc>
                <a:spcPts val="2800"/>
              </a:lnSpc>
              <a:buNone/>
            </a:pPr>
            <a:r>
              <a:rPr lang="en-US" sz="2800" dirty="0">
                <a:solidFill>
                  <a:srgbClr val="00002E"/>
                </a:solidFill>
                <a:latin typeface="Nunito Semi Bold" pitchFamily="34" charset="0"/>
                <a:ea typeface="Nunito Semi Bold" pitchFamily="34" charset="-122"/>
                <a:cs typeface="Nunito Semi Bold" pitchFamily="34" charset="-120"/>
              </a:rPr>
              <a:t>1</a:t>
            </a:r>
            <a:endParaRPr lang="en-US" sz="2800" dirty="0"/>
          </a:p>
        </p:txBody>
      </p:sp>
      <p:sp>
        <p:nvSpPr>
          <p:cNvPr id="6" name="Text 4"/>
          <p:cNvSpPr/>
          <p:nvPr/>
        </p:nvSpPr>
        <p:spPr>
          <a:xfrm>
            <a:off x="1107519" y="3251002"/>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Install Jenkins Master</a:t>
            </a:r>
            <a:endParaRPr lang="en-US" sz="2200" dirty="0"/>
          </a:p>
        </p:txBody>
      </p:sp>
      <p:sp>
        <p:nvSpPr>
          <p:cNvPr id="7" name="Text 5"/>
          <p:cNvSpPr/>
          <p:nvPr/>
        </p:nvSpPr>
        <p:spPr>
          <a:xfrm>
            <a:off x="1107519" y="3746540"/>
            <a:ext cx="5818227" cy="773668"/>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00002E"/>
                </a:solidFill>
                <a:latin typeface="PT Sans" pitchFamily="34" charset="0"/>
                <a:ea typeface="PT Sans" pitchFamily="34" charset="-122"/>
                <a:cs typeface="PT Sans" pitchFamily="34" charset="-120"/>
              </a:rPr>
              <a:t>Linux:</a:t>
            </a:r>
            <a:r>
              <a:rPr lang="en-US" sz="1850" dirty="0">
                <a:solidFill>
                  <a:srgbClr val="00002E"/>
                </a:solidFill>
                <a:latin typeface="PT Sans" pitchFamily="34" charset="0"/>
                <a:ea typeface="PT Sans" pitchFamily="34" charset="-122"/>
                <a:cs typeface="PT Sans" pitchFamily="34" charset="-120"/>
              </a:rPr>
              <a:t> Use </a:t>
            </a:r>
            <a:r>
              <a:rPr lang="en-US" sz="1850" dirty="0">
                <a:solidFill>
                  <a:srgbClr val="00002E"/>
                </a:solidFill>
                <a:highlight>
                  <a:srgbClr val="E6E6F2"/>
                </a:highlight>
                <a:latin typeface="Consolas" pitchFamily="34" charset="0"/>
                <a:ea typeface="Consolas" pitchFamily="34" charset="-122"/>
                <a:cs typeface="Consolas" pitchFamily="34" charset="-120"/>
              </a:rPr>
              <a:t>apt-get install jenkins</a:t>
            </a:r>
            <a:r>
              <a:rPr lang="en-US" sz="1850" dirty="0">
                <a:solidFill>
                  <a:srgbClr val="00002E"/>
                </a:solidFill>
                <a:latin typeface="PT Sans" pitchFamily="34" charset="0"/>
                <a:ea typeface="PT Sans" pitchFamily="34" charset="-122"/>
                <a:cs typeface="PT Sans" pitchFamily="34" charset="-120"/>
              </a:rPr>
              <a:t> for Debian/Ubuntu systems.</a:t>
            </a:r>
            <a:endParaRPr lang="en-US" sz="1850" dirty="0"/>
          </a:p>
        </p:txBody>
      </p:sp>
      <p:sp>
        <p:nvSpPr>
          <p:cNvPr id="8" name="Text 6"/>
          <p:cNvSpPr/>
          <p:nvPr/>
        </p:nvSpPr>
        <p:spPr>
          <a:xfrm>
            <a:off x="1107519" y="4603909"/>
            <a:ext cx="5818227" cy="383024"/>
          </a:xfrm>
          <a:prstGeom prst="rect">
            <a:avLst/>
          </a:prstGeom>
          <a:noFill/>
          <a:ln/>
        </p:spPr>
        <p:txBody>
          <a:bodyPr wrap="none" lIns="0" tIns="0" rIns="0" bIns="0" rtlCol="0" anchor="t"/>
          <a:lstStyle/>
          <a:p>
            <a:pPr marL="342900" indent="-342900" algn="l">
              <a:lnSpc>
                <a:spcPts val="3000"/>
              </a:lnSpc>
              <a:buSzPct val="100000"/>
              <a:buChar char="•"/>
            </a:pPr>
            <a:r>
              <a:rPr lang="en-US" sz="1850" b="1" dirty="0">
                <a:solidFill>
                  <a:srgbClr val="00002E"/>
                </a:solidFill>
                <a:latin typeface="PT Sans" pitchFamily="34" charset="0"/>
                <a:ea typeface="PT Sans" pitchFamily="34" charset="-122"/>
                <a:cs typeface="PT Sans" pitchFamily="34" charset="-120"/>
              </a:rPr>
              <a:t>Windows:</a:t>
            </a:r>
            <a:r>
              <a:rPr lang="en-US" sz="1850" dirty="0">
                <a:solidFill>
                  <a:srgbClr val="00002E"/>
                </a:solidFill>
                <a:latin typeface="PT Sans" pitchFamily="34" charset="0"/>
                <a:ea typeface="PT Sans" pitchFamily="34" charset="-122"/>
                <a:cs typeface="PT Sans" pitchFamily="34" charset="-120"/>
              </a:rPr>
              <a:t> Download and run the MSI installer.</a:t>
            </a:r>
            <a:endParaRPr lang="en-US" sz="1850" dirty="0"/>
          </a:p>
        </p:txBody>
      </p:sp>
      <p:sp>
        <p:nvSpPr>
          <p:cNvPr id="9" name="Text 7"/>
          <p:cNvSpPr/>
          <p:nvPr/>
        </p:nvSpPr>
        <p:spPr>
          <a:xfrm>
            <a:off x="1107519" y="5070634"/>
            <a:ext cx="5818227" cy="781288"/>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00002E"/>
                </a:solidFill>
                <a:latin typeface="PT Sans" pitchFamily="34" charset="0"/>
                <a:ea typeface="PT Sans" pitchFamily="34" charset="-122"/>
                <a:cs typeface="PT Sans" pitchFamily="34" charset="-120"/>
              </a:rPr>
              <a:t>Docker:</a:t>
            </a:r>
            <a:r>
              <a:rPr lang="en-US" sz="1850" dirty="0">
                <a:solidFill>
                  <a:srgbClr val="00002E"/>
                </a:solidFill>
                <a:latin typeface="PT Sans" pitchFamily="34" charset="0"/>
                <a:ea typeface="PT Sans" pitchFamily="34" charset="-122"/>
                <a:cs typeface="PT Sans" pitchFamily="34" charset="-120"/>
              </a:rPr>
              <a:t> The quickest way is </a:t>
            </a:r>
            <a:r>
              <a:rPr lang="en-US" sz="1850" dirty="0">
                <a:solidFill>
                  <a:srgbClr val="00002E"/>
                </a:solidFill>
                <a:highlight>
                  <a:srgbClr val="E6E6F2"/>
                </a:highlight>
                <a:latin typeface="Consolas" pitchFamily="34" charset="0"/>
                <a:ea typeface="Consolas" pitchFamily="34" charset="-122"/>
                <a:cs typeface="Consolas" pitchFamily="34" charset="-120"/>
              </a:rPr>
              <a:t>docker run -p 8080:8080 jenkins/jenkins:lts</a:t>
            </a:r>
            <a:r>
              <a:rPr lang="en-US" sz="1850" dirty="0">
                <a:solidFill>
                  <a:srgbClr val="00002E"/>
                </a:solidFill>
                <a:latin typeface="PT Sans" pitchFamily="34" charset="0"/>
                <a:ea typeface="PT Sans" pitchFamily="34" charset="-122"/>
                <a:cs typeface="PT Sans" pitchFamily="34" charset="-120"/>
              </a:rPr>
              <a:t>.</a:t>
            </a:r>
            <a:endParaRPr lang="en-US" sz="1850" dirty="0"/>
          </a:p>
        </p:txBody>
      </p:sp>
      <p:sp>
        <p:nvSpPr>
          <p:cNvPr id="10" name="Shape 8"/>
          <p:cNvSpPr/>
          <p:nvPr/>
        </p:nvSpPr>
        <p:spPr>
          <a:xfrm>
            <a:off x="7434858" y="2263140"/>
            <a:ext cx="6357818" cy="4745355"/>
          </a:xfrm>
          <a:prstGeom prst="roundRect">
            <a:avLst>
              <a:gd name="adj" fmla="val 7567"/>
            </a:avLst>
          </a:prstGeom>
          <a:solidFill>
            <a:srgbClr val="F3F3FF">
              <a:alpha val="75000"/>
            </a:srgbClr>
          </a:solidFill>
          <a:ln w="30480">
            <a:solidFill>
              <a:srgbClr val="018CE1"/>
            </a:solidFill>
            <a:prstDash val="solid"/>
          </a:ln>
        </p:spPr>
        <p:txBody>
          <a:bodyPr/>
          <a:lstStyle/>
          <a:p>
            <a:endParaRPr lang="en-IN"/>
          </a:p>
        </p:txBody>
      </p:sp>
      <p:sp>
        <p:nvSpPr>
          <p:cNvPr id="11" name="Shape 9"/>
          <p:cNvSpPr/>
          <p:nvPr/>
        </p:nvSpPr>
        <p:spPr>
          <a:xfrm>
            <a:off x="7465338" y="2293620"/>
            <a:ext cx="6296858" cy="718066"/>
          </a:xfrm>
          <a:prstGeom prst="roundRect">
            <a:avLst>
              <a:gd name="adj" fmla="val 44912"/>
            </a:avLst>
          </a:prstGeom>
          <a:solidFill>
            <a:srgbClr val="F3F3FF"/>
          </a:solidFill>
          <a:ln/>
        </p:spPr>
        <p:txBody>
          <a:bodyPr/>
          <a:lstStyle/>
          <a:p>
            <a:endParaRPr lang="en-IN"/>
          </a:p>
        </p:txBody>
      </p:sp>
      <p:sp>
        <p:nvSpPr>
          <p:cNvPr id="12" name="Text 10"/>
          <p:cNvSpPr/>
          <p:nvPr/>
        </p:nvSpPr>
        <p:spPr>
          <a:xfrm>
            <a:off x="10434280" y="2416850"/>
            <a:ext cx="358973" cy="448747"/>
          </a:xfrm>
          <a:prstGeom prst="rect">
            <a:avLst/>
          </a:prstGeom>
          <a:noFill/>
          <a:ln/>
        </p:spPr>
        <p:txBody>
          <a:bodyPr wrap="none" lIns="0" tIns="0" rIns="0" bIns="0" rtlCol="0" anchor="t"/>
          <a:lstStyle/>
          <a:p>
            <a:pPr marL="0" indent="0" algn="l">
              <a:lnSpc>
                <a:spcPts val="2800"/>
              </a:lnSpc>
              <a:buNone/>
            </a:pPr>
            <a:r>
              <a:rPr lang="en-US" sz="2800" dirty="0">
                <a:solidFill>
                  <a:srgbClr val="00002E"/>
                </a:solidFill>
                <a:latin typeface="Nunito Semi Bold" pitchFamily="34" charset="0"/>
                <a:ea typeface="Nunito Semi Bold" pitchFamily="34" charset="-122"/>
                <a:cs typeface="Nunito Semi Bold" pitchFamily="34" charset="-120"/>
              </a:rPr>
              <a:t>2</a:t>
            </a:r>
            <a:endParaRPr lang="en-US" sz="2800" dirty="0"/>
          </a:p>
        </p:txBody>
      </p:sp>
      <p:sp>
        <p:nvSpPr>
          <p:cNvPr id="13" name="Text 11"/>
          <p:cNvSpPr/>
          <p:nvPr/>
        </p:nvSpPr>
        <p:spPr>
          <a:xfrm>
            <a:off x="7704653" y="3251002"/>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Plugin Management</a:t>
            </a:r>
            <a:endParaRPr lang="en-US" sz="2200" dirty="0"/>
          </a:p>
        </p:txBody>
      </p:sp>
      <p:sp>
        <p:nvSpPr>
          <p:cNvPr id="14" name="Text 12"/>
          <p:cNvSpPr/>
          <p:nvPr/>
        </p:nvSpPr>
        <p:spPr>
          <a:xfrm>
            <a:off x="7704653" y="3746540"/>
            <a:ext cx="5818227"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Plugins extend Jenkins's functionality. Essential ones include:</a:t>
            </a:r>
            <a:endParaRPr lang="en-US" sz="1850" dirty="0"/>
          </a:p>
        </p:txBody>
      </p:sp>
      <p:sp>
        <p:nvSpPr>
          <p:cNvPr id="15" name="Text 13"/>
          <p:cNvSpPr/>
          <p:nvPr/>
        </p:nvSpPr>
        <p:spPr>
          <a:xfrm>
            <a:off x="7704653" y="4656177"/>
            <a:ext cx="5818227" cy="383024"/>
          </a:xfrm>
          <a:prstGeom prst="rect">
            <a:avLst/>
          </a:prstGeom>
          <a:noFill/>
          <a:ln/>
        </p:spPr>
        <p:txBody>
          <a:bodyPr wrap="none" lIns="0" tIns="0" rIns="0" bIns="0" rtlCol="0" anchor="t"/>
          <a:lstStyle/>
          <a:p>
            <a:pPr marL="342900" indent="-342900" algn="l">
              <a:lnSpc>
                <a:spcPts val="3000"/>
              </a:lnSpc>
              <a:buSzPct val="100000"/>
              <a:buChar char="•"/>
            </a:pPr>
            <a:r>
              <a:rPr lang="en-US" sz="1850" b="1" dirty="0">
                <a:solidFill>
                  <a:srgbClr val="DA33BF"/>
                </a:solidFill>
                <a:latin typeface="PT Sans" pitchFamily="34" charset="0"/>
                <a:ea typeface="PT Sans" pitchFamily="34" charset="-122"/>
                <a:cs typeface="PT Sans" pitchFamily="34" charset="-120"/>
              </a:rPr>
              <a:t>Git Plugin:</a:t>
            </a:r>
            <a:r>
              <a:rPr lang="en-US" sz="1850" dirty="0">
                <a:solidFill>
                  <a:srgbClr val="00002E"/>
                </a:solidFill>
                <a:latin typeface="PT Sans" pitchFamily="34" charset="0"/>
                <a:ea typeface="PT Sans" pitchFamily="34" charset="-122"/>
                <a:cs typeface="PT Sans" pitchFamily="34" charset="-120"/>
              </a:rPr>
              <a:t> For integrating with Git repositories.</a:t>
            </a:r>
            <a:endParaRPr lang="en-US" sz="1850" dirty="0"/>
          </a:p>
        </p:txBody>
      </p:sp>
      <p:sp>
        <p:nvSpPr>
          <p:cNvPr id="16" name="Text 14"/>
          <p:cNvSpPr/>
          <p:nvPr/>
        </p:nvSpPr>
        <p:spPr>
          <a:xfrm>
            <a:off x="7704653" y="5122902"/>
            <a:ext cx="5818227" cy="766048"/>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DA33BF"/>
                </a:solidFill>
                <a:latin typeface="PT Sans" pitchFamily="34" charset="0"/>
                <a:ea typeface="PT Sans" pitchFamily="34" charset="-122"/>
                <a:cs typeface="PT Sans" pitchFamily="34" charset="-120"/>
              </a:rPr>
              <a:t>Pipeline Plugin:</a:t>
            </a:r>
            <a:r>
              <a:rPr lang="en-US" sz="1850" dirty="0">
                <a:solidFill>
                  <a:srgbClr val="00002E"/>
                </a:solidFill>
                <a:latin typeface="PT Sans" pitchFamily="34" charset="0"/>
                <a:ea typeface="PT Sans" pitchFamily="34" charset="-122"/>
                <a:cs typeface="PT Sans" pitchFamily="34" charset="-120"/>
              </a:rPr>
              <a:t> Enables defining build pipelines as code.</a:t>
            </a:r>
            <a:endParaRPr lang="en-US" sz="1850" dirty="0"/>
          </a:p>
        </p:txBody>
      </p:sp>
      <p:sp>
        <p:nvSpPr>
          <p:cNvPr id="17" name="Text 15"/>
          <p:cNvSpPr/>
          <p:nvPr/>
        </p:nvSpPr>
        <p:spPr>
          <a:xfrm>
            <a:off x="7704653" y="5972651"/>
            <a:ext cx="5818227" cy="766048"/>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DA33BF"/>
                </a:solidFill>
                <a:latin typeface="PT Sans" pitchFamily="34" charset="0"/>
                <a:ea typeface="PT Sans" pitchFamily="34" charset="-122"/>
                <a:cs typeface="PT Sans" pitchFamily="34" charset="-120"/>
              </a:rPr>
              <a:t>Blue Ocean Plugin:</a:t>
            </a:r>
            <a:r>
              <a:rPr lang="en-US" sz="1850" dirty="0">
                <a:solidFill>
                  <a:srgbClr val="00002E"/>
                </a:solidFill>
                <a:latin typeface="PT Sans" pitchFamily="34" charset="0"/>
                <a:ea typeface="PT Sans" pitchFamily="34" charset="-122"/>
                <a:cs typeface="PT Sans" pitchFamily="34" charset="-120"/>
              </a:rPr>
              <a:t> Provides a modern, user-friendly UI for pipelines.</a:t>
            </a:r>
            <a:endParaRPr lang="en-US" sz="1850" dirty="0"/>
          </a:p>
        </p:txBody>
      </p:sp>
      <p:sp>
        <p:nvSpPr>
          <p:cNvPr id="18" name="Text 7">
            <a:extLst>
              <a:ext uri="{FF2B5EF4-FFF2-40B4-BE49-F238E27FC236}">
                <a16:creationId xmlns:a16="http://schemas.microsoft.com/office/drawing/2014/main" id="{810E8CFB-25F5-5A99-9895-586C2072B2E7}"/>
              </a:ext>
            </a:extLst>
          </p:cNvPr>
          <p:cNvSpPr/>
          <p:nvPr/>
        </p:nvSpPr>
        <p:spPr>
          <a:xfrm>
            <a:off x="1014590" y="6029714"/>
            <a:ext cx="5818227" cy="781288"/>
          </a:xfrm>
          <a:prstGeom prst="rect">
            <a:avLst/>
          </a:prstGeom>
          <a:noFill/>
          <a:ln/>
        </p:spPr>
        <p:txBody>
          <a:bodyPr wrap="square" lIns="0" tIns="0" rIns="0" bIns="0" rtlCol="0" anchor="t"/>
          <a:lstStyle/>
          <a:p>
            <a:pPr>
              <a:lnSpc>
                <a:spcPts val="3000"/>
              </a:lnSpc>
              <a:buSzPct val="100000"/>
            </a:pPr>
            <a:r>
              <a:rPr lang="en-US" sz="1850" b="1" dirty="0">
                <a:solidFill>
                  <a:srgbClr val="00002E"/>
                </a:solidFill>
                <a:latin typeface="PT Sans" pitchFamily="34" charset="0"/>
              </a:rPr>
              <a:t>For details follow: https://www.jenkins.io/doc/book/installing/</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0818" y="652820"/>
            <a:ext cx="4468654" cy="558522"/>
          </a:xfrm>
          <a:prstGeom prst="rect">
            <a:avLst/>
          </a:prstGeom>
          <a:noFill/>
          <a:ln/>
        </p:spPr>
        <p:txBody>
          <a:bodyPr wrap="none" lIns="0" tIns="0" rIns="0" bIns="0" rtlCol="0" anchor="t"/>
          <a:lstStyle/>
          <a:p>
            <a:pPr marL="0" indent="0" algn="l">
              <a:lnSpc>
                <a:spcPts val="4350"/>
              </a:lnSpc>
              <a:buNone/>
            </a:pPr>
            <a:r>
              <a:rPr lang="en-US" sz="3500" dirty="0">
                <a:solidFill>
                  <a:srgbClr val="00002E"/>
                </a:solidFill>
                <a:latin typeface="Nunito Semi Bold" pitchFamily="34" charset="0"/>
                <a:ea typeface="Nunito Semi Bold" pitchFamily="34" charset="-122"/>
                <a:cs typeface="Nunito Semi Bold" pitchFamily="34" charset="-120"/>
              </a:rPr>
              <a:t>Jobs &amp; Build Types</a:t>
            </a:r>
            <a:endParaRPr lang="en-US" sz="3500" dirty="0"/>
          </a:p>
        </p:txBody>
      </p:sp>
      <p:sp>
        <p:nvSpPr>
          <p:cNvPr id="3" name="Text 1"/>
          <p:cNvSpPr/>
          <p:nvPr/>
        </p:nvSpPr>
        <p:spPr>
          <a:xfrm>
            <a:off x="830818" y="1691997"/>
            <a:ext cx="6194822" cy="759619"/>
          </a:xfrm>
          <a:prstGeom prst="rect">
            <a:avLst/>
          </a:prstGeom>
          <a:noFill/>
          <a:ln/>
        </p:spPr>
        <p:txBody>
          <a:bodyPr wrap="square" lIns="0" tIns="0" rIns="0" bIns="0" rtlCol="0" anchor="t"/>
          <a:lstStyle/>
          <a:p>
            <a:pPr marL="342900" indent="-342900" algn="l">
              <a:lnSpc>
                <a:spcPts val="2950"/>
              </a:lnSpc>
              <a:buSzPct val="100000"/>
              <a:buChar char="•"/>
            </a:pPr>
            <a:r>
              <a:rPr lang="en-US" sz="1850" b="1" dirty="0">
                <a:solidFill>
                  <a:srgbClr val="DA33BF"/>
                </a:solidFill>
                <a:latin typeface="PT Sans" pitchFamily="34" charset="0"/>
                <a:ea typeface="PT Sans" pitchFamily="34" charset="-122"/>
                <a:cs typeface="PT Sans" pitchFamily="34" charset="-120"/>
              </a:rPr>
              <a:t>Freestyle Jobs:</a:t>
            </a:r>
            <a:r>
              <a:rPr lang="en-US" sz="1850" dirty="0">
                <a:solidFill>
                  <a:srgbClr val="00002E"/>
                </a:solidFill>
                <a:latin typeface="PT Sans" pitchFamily="34" charset="0"/>
                <a:ea typeface="PT Sans" pitchFamily="34" charset="-122"/>
                <a:cs typeface="PT Sans" pitchFamily="34" charset="-120"/>
              </a:rPr>
              <a:t> Simple, flexible jobs configured through the UI for basic build, test, or deployment tasks.</a:t>
            </a:r>
            <a:endParaRPr lang="en-US" sz="1850" dirty="0"/>
          </a:p>
        </p:txBody>
      </p:sp>
      <p:sp>
        <p:nvSpPr>
          <p:cNvPr id="4" name="Text 2"/>
          <p:cNvSpPr/>
          <p:nvPr/>
        </p:nvSpPr>
        <p:spPr>
          <a:xfrm>
            <a:off x="830818" y="2534603"/>
            <a:ext cx="6194822" cy="1139428"/>
          </a:xfrm>
          <a:prstGeom prst="rect">
            <a:avLst/>
          </a:prstGeom>
          <a:noFill/>
          <a:ln/>
        </p:spPr>
        <p:txBody>
          <a:bodyPr wrap="square" lIns="0" tIns="0" rIns="0" bIns="0" rtlCol="0" anchor="t"/>
          <a:lstStyle/>
          <a:p>
            <a:pPr marL="342900" indent="-342900" algn="l">
              <a:lnSpc>
                <a:spcPts val="2950"/>
              </a:lnSpc>
              <a:buSzPct val="100000"/>
              <a:buChar char="•"/>
            </a:pPr>
            <a:r>
              <a:rPr lang="en-US" sz="1850" b="1" dirty="0">
                <a:solidFill>
                  <a:srgbClr val="DA33BF"/>
                </a:solidFill>
                <a:latin typeface="PT Sans" pitchFamily="34" charset="0"/>
                <a:ea typeface="PT Sans" pitchFamily="34" charset="-122"/>
                <a:cs typeface="PT Sans" pitchFamily="34" charset="-120"/>
              </a:rPr>
              <a:t>Pipeline Jobs:</a:t>
            </a:r>
            <a:r>
              <a:rPr lang="en-US" sz="1850" dirty="0">
                <a:solidFill>
                  <a:srgbClr val="00002E"/>
                </a:solidFill>
                <a:latin typeface="PT Sans" pitchFamily="34" charset="0"/>
                <a:ea typeface="PT Sans" pitchFamily="34" charset="-122"/>
                <a:cs typeface="PT Sans" pitchFamily="34" charset="-120"/>
              </a:rPr>
              <a:t> Define entire build workflows as code (Jenkinsfile) using Groovy, allowing for complex, multi-stage processes.</a:t>
            </a:r>
            <a:endParaRPr lang="en-US" sz="1850" dirty="0"/>
          </a:p>
        </p:txBody>
      </p:sp>
      <p:sp>
        <p:nvSpPr>
          <p:cNvPr id="5" name="Text 3"/>
          <p:cNvSpPr/>
          <p:nvPr/>
        </p:nvSpPr>
        <p:spPr>
          <a:xfrm>
            <a:off x="830818" y="3757017"/>
            <a:ext cx="6194822" cy="1139428"/>
          </a:xfrm>
          <a:prstGeom prst="rect">
            <a:avLst/>
          </a:prstGeom>
          <a:noFill/>
          <a:ln/>
        </p:spPr>
        <p:txBody>
          <a:bodyPr wrap="square" lIns="0" tIns="0" rIns="0" bIns="0" rtlCol="0" anchor="t"/>
          <a:lstStyle/>
          <a:p>
            <a:pPr marL="342900" indent="-342900" algn="l">
              <a:lnSpc>
                <a:spcPts val="2950"/>
              </a:lnSpc>
              <a:buSzPct val="100000"/>
              <a:buChar char="•"/>
            </a:pPr>
            <a:r>
              <a:rPr lang="en-US" sz="1850" b="1" dirty="0">
                <a:solidFill>
                  <a:srgbClr val="DA33BF"/>
                </a:solidFill>
                <a:latin typeface="PT Sans" pitchFamily="34" charset="0"/>
                <a:ea typeface="PT Sans" pitchFamily="34" charset="-122"/>
                <a:cs typeface="PT Sans" pitchFamily="34" charset="-120"/>
              </a:rPr>
              <a:t>Multibranch Pipeline:</a:t>
            </a:r>
            <a:r>
              <a:rPr lang="en-US" sz="1850" dirty="0">
                <a:solidFill>
                  <a:srgbClr val="00002E"/>
                </a:solidFill>
                <a:latin typeface="PT Sans" pitchFamily="34" charset="0"/>
                <a:ea typeface="PT Sans" pitchFamily="34" charset="-122"/>
                <a:cs typeface="PT Sans" pitchFamily="34" charset="-120"/>
              </a:rPr>
              <a:t> Automatically discovers and creates build pipelines for branches and pull requests in your Git repository.</a:t>
            </a:r>
            <a:endParaRPr lang="en-US" sz="1850" dirty="0"/>
          </a:p>
        </p:txBody>
      </p:sp>
      <p:sp>
        <p:nvSpPr>
          <p:cNvPr id="6" name="Shape 4"/>
          <p:cNvSpPr/>
          <p:nvPr/>
        </p:nvSpPr>
        <p:spPr>
          <a:xfrm>
            <a:off x="830818" y="5163503"/>
            <a:ext cx="6194822" cy="2148007"/>
          </a:xfrm>
          <a:prstGeom prst="roundRect">
            <a:avLst>
              <a:gd name="adj" fmla="val 16578"/>
            </a:avLst>
          </a:prstGeom>
          <a:solidFill>
            <a:srgbClr val="B7C2FB"/>
          </a:solidFill>
          <a:ln/>
        </p:spPr>
        <p:txBody>
          <a:bodyPr/>
          <a:lstStyle/>
          <a:p>
            <a:endParaRPr lang="en-IN"/>
          </a:p>
        </p:txBody>
      </p:sp>
      <p:pic>
        <p:nvPicPr>
          <p:cNvPr id="7" name="Image 0" descr="preencoded.png"/>
          <p:cNvPicPr>
            <a:picLocks noChangeAspect="1"/>
          </p:cNvPicPr>
          <p:nvPr/>
        </p:nvPicPr>
        <p:blipFill>
          <a:blip r:embed="rId3"/>
          <a:stretch>
            <a:fillRect/>
          </a:stretch>
        </p:blipFill>
        <p:spPr>
          <a:xfrm>
            <a:off x="1068110" y="5526762"/>
            <a:ext cx="296704" cy="237292"/>
          </a:xfrm>
          <a:prstGeom prst="rect">
            <a:avLst/>
          </a:prstGeom>
        </p:spPr>
      </p:pic>
      <p:sp>
        <p:nvSpPr>
          <p:cNvPr id="8" name="Text 5"/>
          <p:cNvSpPr/>
          <p:nvPr/>
        </p:nvSpPr>
        <p:spPr>
          <a:xfrm>
            <a:off x="1602105" y="5460087"/>
            <a:ext cx="5186243" cy="1519238"/>
          </a:xfrm>
          <a:prstGeom prst="rect">
            <a:avLst/>
          </a:prstGeom>
          <a:noFill/>
          <a:ln/>
        </p:spPr>
        <p:txBody>
          <a:bodyPr wrap="square" lIns="0" tIns="0" rIns="0" bIns="0" rtlCol="0" anchor="t"/>
          <a:lstStyle/>
          <a:p>
            <a:pPr marL="0" indent="0" algn="l">
              <a:lnSpc>
                <a:spcPts val="2950"/>
              </a:lnSpc>
              <a:buNone/>
            </a:pPr>
            <a:r>
              <a:rPr lang="en-US" sz="1850" b="1" dirty="0">
                <a:solidFill>
                  <a:srgbClr val="000000"/>
                </a:solidFill>
                <a:latin typeface="PT Sans" pitchFamily="34" charset="0"/>
                <a:ea typeface="PT Sans" pitchFamily="34" charset="-122"/>
                <a:cs typeface="PT Sans" pitchFamily="34" charset="-120"/>
              </a:rPr>
              <a:t>Example:</a:t>
            </a:r>
            <a:r>
              <a:rPr lang="en-US" sz="1850" dirty="0">
                <a:solidFill>
                  <a:srgbClr val="000000"/>
                </a:solidFill>
                <a:latin typeface="PT Sans" pitchFamily="34" charset="0"/>
                <a:ea typeface="PT Sans" pitchFamily="34" charset="-122"/>
                <a:cs typeface="PT Sans" pitchFamily="34" charset="-120"/>
              </a:rPr>
              <a:t> A developer pushes code to a GitHub repository. A webhook triggers a Multibranch Pipeline job in Jenkins, which automatically builds and tests the new branch.</a:t>
            </a:r>
            <a:endParaRPr lang="en-US" sz="1850" dirty="0"/>
          </a:p>
        </p:txBody>
      </p:sp>
      <p:pic>
        <p:nvPicPr>
          <p:cNvPr id="9" name="Image 1" descr="preencoded.png"/>
          <p:cNvPicPr>
            <a:picLocks noChangeAspect="1"/>
          </p:cNvPicPr>
          <p:nvPr/>
        </p:nvPicPr>
        <p:blipFill>
          <a:blip r:embed="rId4"/>
          <a:stretch>
            <a:fillRect/>
          </a:stretch>
        </p:blipFill>
        <p:spPr>
          <a:xfrm>
            <a:off x="7612380" y="1745456"/>
            <a:ext cx="6194822" cy="396466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62012"/>
          </a:xfrm>
          <a:prstGeom prst="rect">
            <a:avLst/>
          </a:prstGeom>
        </p:spPr>
      </p:pic>
      <p:sp>
        <p:nvSpPr>
          <p:cNvPr id="3" name="Text 0"/>
          <p:cNvSpPr/>
          <p:nvPr/>
        </p:nvSpPr>
        <p:spPr>
          <a:xfrm>
            <a:off x="773311" y="3375184"/>
            <a:ext cx="6717387" cy="519827"/>
          </a:xfrm>
          <a:prstGeom prst="rect">
            <a:avLst/>
          </a:prstGeom>
          <a:noFill/>
          <a:ln/>
        </p:spPr>
        <p:txBody>
          <a:bodyPr wrap="none" lIns="0" tIns="0" rIns="0" bIns="0" rtlCol="0" anchor="t"/>
          <a:lstStyle/>
          <a:p>
            <a:pPr marL="0" indent="0" algn="l">
              <a:lnSpc>
                <a:spcPts val="4050"/>
              </a:lnSpc>
              <a:buNone/>
            </a:pPr>
            <a:r>
              <a:rPr lang="en-US" sz="3250" dirty="0">
                <a:solidFill>
                  <a:srgbClr val="00002E"/>
                </a:solidFill>
                <a:latin typeface="Nunito Semi Bold" pitchFamily="34" charset="0"/>
                <a:ea typeface="Nunito Semi Bold" pitchFamily="34" charset="-122"/>
                <a:cs typeface="Nunito Semi Bold" pitchFamily="34" charset="-120"/>
              </a:rPr>
              <a:t>Build Triggers &amp; Post-Build Actions</a:t>
            </a:r>
            <a:endParaRPr lang="en-US" sz="3250" dirty="0"/>
          </a:p>
        </p:txBody>
      </p:sp>
      <p:sp>
        <p:nvSpPr>
          <p:cNvPr id="4" name="Text 1"/>
          <p:cNvSpPr/>
          <p:nvPr/>
        </p:nvSpPr>
        <p:spPr>
          <a:xfrm>
            <a:off x="773311" y="4364355"/>
            <a:ext cx="3522702" cy="324802"/>
          </a:xfrm>
          <a:prstGeom prst="rect">
            <a:avLst/>
          </a:prstGeom>
          <a:noFill/>
          <a:ln/>
        </p:spPr>
        <p:txBody>
          <a:bodyPr wrap="none" lIns="0" tIns="0" rIns="0" bIns="0" rtlCol="0" anchor="t"/>
          <a:lstStyle/>
          <a:p>
            <a:pPr marL="0" indent="0" algn="l">
              <a:lnSpc>
                <a:spcPts val="2550"/>
              </a:lnSpc>
              <a:buNone/>
            </a:pPr>
            <a:r>
              <a:rPr lang="en-US" sz="2000" dirty="0">
                <a:solidFill>
                  <a:srgbClr val="2D4DF2"/>
                </a:solidFill>
                <a:latin typeface="Nunito Semi Bold" pitchFamily="34" charset="0"/>
                <a:ea typeface="Nunito Semi Bold" pitchFamily="34" charset="-122"/>
                <a:cs typeface="Nunito Semi Bold" pitchFamily="34" charset="-120"/>
              </a:rPr>
              <a:t>Triggers:</a:t>
            </a:r>
            <a:r>
              <a:rPr lang="en-US" sz="2000" dirty="0">
                <a:solidFill>
                  <a:srgbClr val="00002E"/>
                </a:solidFill>
                <a:latin typeface="Nunito Semi Bold" pitchFamily="34" charset="0"/>
                <a:ea typeface="Nunito Semi Bold" pitchFamily="34" charset="-122"/>
                <a:cs typeface="Nunito Semi Bold" pitchFamily="34" charset="-120"/>
              </a:rPr>
              <a:t> What starts a build?</a:t>
            </a:r>
            <a:endParaRPr lang="en-US" sz="2000" dirty="0"/>
          </a:p>
        </p:txBody>
      </p:sp>
      <p:sp>
        <p:nvSpPr>
          <p:cNvPr id="5" name="Text 2"/>
          <p:cNvSpPr/>
          <p:nvPr/>
        </p:nvSpPr>
        <p:spPr>
          <a:xfrm>
            <a:off x="773311" y="4910018"/>
            <a:ext cx="6272332" cy="1060490"/>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00002E"/>
                </a:solidFill>
                <a:latin typeface="PT Sans" pitchFamily="34" charset="0"/>
                <a:ea typeface="PT Sans" pitchFamily="34" charset="-122"/>
                <a:cs typeface="PT Sans" pitchFamily="34" charset="-120"/>
              </a:rPr>
              <a:t>SCM Polling:</a:t>
            </a:r>
            <a:r>
              <a:rPr lang="en-US" sz="1700" dirty="0">
                <a:solidFill>
                  <a:srgbClr val="00002E"/>
                </a:solidFill>
                <a:latin typeface="PT Sans" pitchFamily="34" charset="0"/>
                <a:ea typeface="PT Sans" pitchFamily="34" charset="-122"/>
                <a:cs typeface="PT Sans" pitchFamily="34" charset="-120"/>
              </a:rPr>
              <a:t> Jenkins periodically checks your Source Code Management (SCM) for changes (e.g., </a:t>
            </a:r>
            <a:r>
              <a:rPr lang="en-US" sz="1700" dirty="0">
                <a:solidFill>
                  <a:srgbClr val="00002E"/>
                </a:solidFill>
                <a:highlight>
                  <a:srgbClr val="E6E6F2"/>
                </a:highlight>
                <a:latin typeface="Consolas" pitchFamily="34" charset="0"/>
                <a:ea typeface="Consolas" pitchFamily="34" charset="-122"/>
                <a:cs typeface="Consolas" pitchFamily="34" charset="-120"/>
              </a:rPr>
              <a:t>* * * * *</a:t>
            </a:r>
            <a:r>
              <a:rPr lang="en-US" sz="1700" dirty="0">
                <a:solidFill>
                  <a:srgbClr val="00002E"/>
                </a:solidFill>
                <a:latin typeface="PT Sans" pitchFamily="34" charset="0"/>
                <a:ea typeface="PT Sans" pitchFamily="34" charset="-122"/>
                <a:cs typeface="PT Sans" pitchFamily="34" charset="-120"/>
              </a:rPr>
              <a:t> for every minute).</a:t>
            </a:r>
            <a:endParaRPr lang="en-US" sz="1700" dirty="0"/>
          </a:p>
        </p:txBody>
      </p:sp>
      <p:sp>
        <p:nvSpPr>
          <p:cNvPr id="6" name="Text 3"/>
          <p:cNvSpPr/>
          <p:nvPr/>
        </p:nvSpPr>
        <p:spPr>
          <a:xfrm>
            <a:off x="773311" y="6047780"/>
            <a:ext cx="6272332" cy="70699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00002E"/>
                </a:solidFill>
                <a:latin typeface="PT Sans" pitchFamily="34" charset="0"/>
                <a:ea typeface="PT Sans" pitchFamily="34" charset="-122"/>
                <a:cs typeface="PT Sans" pitchFamily="34" charset="-120"/>
              </a:rPr>
              <a:t>GitHub Webhook:</a:t>
            </a:r>
            <a:r>
              <a:rPr lang="en-US" sz="1700" dirty="0">
                <a:solidFill>
                  <a:srgbClr val="00002E"/>
                </a:solidFill>
                <a:latin typeface="PT Sans" pitchFamily="34" charset="0"/>
                <a:ea typeface="PT Sans" pitchFamily="34" charset="-122"/>
                <a:cs typeface="PT Sans" pitchFamily="34" charset="-120"/>
              </a:rPr>
              <a:t> An instant notification from GitHub to Jenkins when a change is pushed, triggering a build.</a:t>
            </a:r>
            <a:endParaRPr lang="en-US" sz="1700" dirty="0"/>
          </a:p>
        </p:txBody>
      </p:sp>
      <p:sp>
        <p:nvSpPr>
          <p:cNvPr id="7" name="Text 4"/>
          <p:cNvSpPr/>
          <p:nvPr/>
        </p:nvSpPr>
        <p:spPr>
          <a:xfrm>
            <a:off x="773311" y="6832044"/>
            <a:ext cx="6272332" cy="70699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00002E"/>
                </a:solidFill>
                <a:latin typeface="PT Sans" pitchFamily="34" charset="0"/>
                <a:ea typeface="PT Sans" pitchFamily="34" charset="-122"/>
                <a:cs typeface="PT Sans" pitchFamily="34" charset="-120"/>
              </a:rPr>
              <a:t>Cron Schedules:</a:t>
            </a:r>
            <a:r>
              <a:rPr lang="en-US" sz="1700" dirty="0">
                <a:solidFill>
                  <a:srgbClr val="00002E"/>
                </a:solidFill>
                <a:latin typeface="PT Sans" pitchFamily="34" charset="0"/>
                <a:ea typeface="PT Sans" pitchFamily="34" charset="-122"/>
                <a:cs typeface="PT Sans" pitchFamily="34" charset="-120"/>
              </a:rPr>
              <a:t> Builds scheduled at specific times (e.g., daily builds at midnight).</a:t>
            </a:r>
            <a:endParaRPr lang="en-US" sz="1700" dirty="0"/>
          </a:p>
        </p:txBody>
      </p:sp>
      <p:sp>
        <p:nvSpPr>
          <p:cNvPr id="8" name="Text 5"/>
          <p:cNvSpPr/>
          <p:nvPr/>
        </p:nvSpPr>
        <p:spPr>
          <a:xfrm>
            <a:off x="7592378" y="4364355"/>
            <a:ext cx="5723096" cy="324802"/>
          </a:xfrm>
          <a:prstGeom prst="rect">
            <a:avLst/>
          </a:prstGeom>
          <a:noFill/>
          <a:ln/>
        </p:spPr>
        <p:txBody>
          <a:bodyPr wrap="none" lIns="0" tIns="0" rIns="0" bIns="0" rtlCol="0" anchor="t"/>
          <a:lstStyle/>
          <a:p>
            <a:pPr marL="0" indent="0" algn="l">
              <a:lnSpc>
                <a:spcPts val="2550"/>
              </a:lnSpc>
              <a:buNone/>
            </a:pPr>
            <a:r>
              <a:rPr lang="en-US" sz="2000" dirty="0">
                <a:solidFill>
                  <a:srgbClr val="2D4DF2"/>
                </a:solidFill>
                <a:latin typeface="Nunito Semi Bold" pitchFamily="34" charset="0"/>
                <a:ea typeface="Nunito Semi Bold" pitchFamily="34" charset="-122"/>
                <a:cs typeface="Nunito Semi Bold" pitchFamily="34" charset="-120"/>
              </a:rPr>
              <a:t>Post-Build Actions:</a:t>
            </a:r>
            <a:r>
              <a:rPr lang="en-US" sz="2000" dirty="0">
                <a:solidFill>
                  <a:srgbClr val="00002E"/>
                </a:solidFill>
                <a:latin typeface="Nunito Semi Bold" pitchFamily="34" charset="0"/>
                <a:ea typeface="Nunito Semi Bold" pitchFamily="34" charset="-122"/>
                <a:cs typeface="Nunito Semi Bold" pitchFamily="34" charset="-120"/>
              </a:rPr>
              <a:t> What happens after a build?</a:t>
            </a:r>
            <a:endParaRPr lang="en-US" sz="2000" dirty="0"/>
          </a:p>
        </p:txBody>
      </p:sp>
      <p:sp>
        <p:nvSpPr>
          <p:cNvPr id="9" name="Text 6"/>
          <p:cNvSpPr/>
          <p:nvPr/>
        </p:nvSpPr>
        <p:spPr>
          <a:xfrm>
            <a:off x="7592378" y="4910018"/>
            <a:ext cx="6272332" cy="70699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00002E"/>
                </a:solidFill>
                <a:latin typeface="PT Sans" pitchFamily="34" charset="0"/>
                <a:ea typeface="PT Sans" pitchFamily="34" charset="-122"/>
                <a:cs typeface="PT Sans" pitchFamily="34" charset="-120"/>
              </a:rPr>
              <a:t>Notifications:</a:t>
            </a:r>
            <a:r>
              <a:rPr lang="en-US" sz="1700" dirty="0">
                <a:solidFill>
                  <a:srgbClr val="00002E"/>
                </a:solidFill>
                <a:latin typeface="PT Sans" pitchFamily="34" charset="0"/>
                <a:ea typeface="PT Sans" pitchFamily="34" charset="-122"/>
                <a:cs typeface="PT Sans" pitchFamily="34" charset="-120"/>
              </a:rPr>
              <a:t> Send email or Slack notifications about build status (success/failure).</a:t>
            </a:r>
            <a:endParaRPr lang="en-US" sz="1700" dirty="0"/>
          </a:p>
        </p:txBody>
      </p:sp>
      <p:sp>
        <p:nvSpPr>
          <p:cNvPr id="10" name="Text 7"/>
          <p:cNvSpPr/>
          <p:nvPr/>
        </p:nvSpPr>
        <p:spPr>
          <a:xfrm>
            <a:off x="7592378" y="5694283"/>
            <a:ext cx="6272332" cy="70699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00002E"/>
                </a:solidFill>
                <a:latin typeface="PT Sans" pitchFamily="34" charset="0"/>
                <a:ea typeface="PT Sans" pitchFamily="34" charset="-122"/>
                <a:cs typeface="PT Sans" pitchFamily="34" charset="-120"/>
              </a:rPr>
              <a:t>Artifact Archiving:</a:t>
            </a:r>
            <a:r>
              <a:rPr lang="en-US" sz="1700" dirty="0">
                <a:solidFill>
                  <a:srgbClr val="00002E"/>
                </a:solidFill>
                <a:latin typeface="PT Sans" pitchFamily="34" charset="0"/>
                <a:ea typeface="PT Sans" pitchFamily="34" charset="-122"/>
                <a:cs typeface="PT Sans" pitchFamily="34" charset="-120"/>
              </a:rPr>
              <a:t> Store build outputs (e.g., JAR files, deployment packages) for later use or deployment.</a:t>
            </a:r>
            <a:endParaRPr lang="en-US" sz="1700" dirty="0"/>
          </a:p>
        </p:txBody>
      </p:sp>
      <p:sp>
        <p:nvSpPr>
          <p:cNvPr id="11" name="Text 8"/>
          <p:cNvSpPr/>
          <p:nvPr/>
        </p:nvSpPr>
        <p:spPr>
          <a:xfrm>
            <a:off x="7592378" y="6478548"/>
            <a:ext cx="6272332" cy="70699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00002E"/>
                </a:solidFill>
                <a:latin typeface="PT Sans" pitchFamily="34" charset="0"/>
                <a:ea typeface="PT Sans" pitchFamily="34" charset="-122"/>
                <a:cs typeface="PT Sans" pitchFamily="34" charset="-120"/>
              </a:rPr>
              <a:t>Execute Shell Commands:</a:t>
            </a:r>
            <a:r>
              <a:rPr lang="en-US" sz="1700" dirty="0">
                <a:solidFill>
                  <a:srgbClr val="00002E"/>
                </a:solidFill>
                <a:latin typeface="PT Sans" pitchFamily="34" charset="0"/>
                <a:ea typeface="PT Sans" pitchFamily="34" charset="-122"/>
                <a:cs typeface="PT Sans" pitchFamily="34" charset="-120"/>
              </a:rPr>
              <a:t> Run custom scripts post-build, such as deploying to a staging server.</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924878"/>
            <a:ext cx="4812149" cy="563285"/>
          </a:xfrm>
          <a:prstGeom prst="rect">
            <a:avLst/>
          </a:prstGeom>
          <a:noFill/>
          <a:ln/>
        </p:spPr>
        <p:txBody>
          <a:bodyPr wrap="none" lIns="0" tIns="0" rIns="0" bIns="0" rtlCol="0" anchor="t"/>
          <a:lstStyle/>
          <a:p>
            <a:pPr marL="0" indent="0" algn="l">
              <a:lnSpc>
                <a:spcPts val="4400"/>
              </a:lnSpc>
              <a:buNone/>
            </a:pPr>
            <a:r>
              <a:rPr lang="en-US" sz="3500" dirty="0">
                <a:solidFill>
                  <a:srgbClr val="00002E"/>
                </a:solidFill>
                <a:latin typeface="Nunito Semi Bold" pitchFamily="34" charset="0"/>
                <a:ea typeface="Nunito Semi Bold" pitchFamily="34" charset="-122"/>
                <a:cs typeface="Nunito Semi Bold" pitchFamily="34" charset="-120"/>
              </a:rPr>
              <a:t>First Hands-On (Demo)</a:t>
            </a:r>
            <a:endParaRPr lang="en-US" sz="3500" dirty="0"/>
          </a:p>
        </p:txBody>
      </p:sp>
      <p:sp>
        <p:nvSpPr>
          <p:cNvPr id="3" name="Text 1"/>
          <p:cNvSpPr/>
          <p:nvPr/>
        </p:nvSpPr>
        <p:spPr>
          <a:xfrm>
            <a:off x="837724" y="1757363"/>
            <a:ext cx="12954952" cy="38302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Let's create a basic </a:t>
            </a:r>
            <a:r>
              <a:rPr lang="en-US" sz="1850" b="1" dirty="0">
                <a:solidFill>
                  <a:srgbClr val="2D4DF2"/>
                </a:solidFill>
                <a:latin typeface="PT Sans" pitchFamily="34" charset="0"/>
                <a:ea typeface="PT Sans" pitchFamily="34" charset="-122"/>
                <a:cs typeface="PT Sans" pitchFamily="34" charset="-120"/>
              </a:rPr>
              <a:t>Freestyle Job</a:t>
            </a:r>
            <a:r>
              <a:rPr lang="en-US" sz="1850" dirty="0">
                <a:solidFill>
                  <a:srgbClr val="00002E"/>
                </a:solidFill>
                <a:latin typeface="PT Sans" pitchFamily="34" charset="0"/>
                <a:ea typeface="PT Sans" pitchFamily="34" charset="-122"/>
                <a:cs typeface="PT Sans" pitchFamily="34" charset="-120"/>
              </a:rPr>
              <a:t> to see Jenkins in action:</a:t>
            </a:r>
            <a:endParaRPr lang="en-US" sz="1850" dirty="0"/>
          </a:p>
        </p:txBody>
      </p:sp>
      <p:sp>
        <p:nvSpPr>
          <p:cNvPr id="4" name="Text 2"/>
          <p:cNvSpPr/>
          <p:nvPr/>
        </p:nvSpPr>
        <p:spPr>
          <a:xfrm>
            <a:off x="837724" y="2409587"/>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Nunito Light" pitchFamily="34" charset="0"/>
                <a:ea typeface="Nunito Light" pitchFamily="34" charset="-122"/>
                <a:cs typeface="Nunito Light" pitchFamily="34" charset="-120"/>
              </a:rPr>
              <a:t>01</a:t>
            </a:r>
            <a:endParaRPr lang="en-US" sz="1850" dirty="0"/>
          </a:p>
        </p:txBody>
      </p:sp>
      <p:sp>
        <p:nvSpPr>
          <p:cNvPr id="5" name="Shape 3"/>
          <p:cNvSpPr/>
          <p:nvPr/>
        </p:nvSpPr>
        <p:spPr>
          <a:xfrm>
            <a:off x="837724" y="2785943"/>
            <a:ext cx="6357818" cy="30480"/>
          </a:xfrm>
          <a:prstGeom prst="rect">
            <a:avLst/>
          </a:prstGeom>
          <a:solidFill>
            <a:srgbClr val="2D4DF2"/>
          </a:solidFill>
          <a:ln/>
        </p:spPr>
        <p:txBody>
          <a:bodyPr/>
          <a:lstStyle/>
          <a:p>
            <a:endParaRPr lang="en-IN"/>
          </a:p>
        </p:txBody>
      </p:sp>
      <p:sp>
        <p:nvSpPr>
          <p:cNvPr id="6" name="Text 4"/>
          <p:cNvSpPr/>
          <p:nvPr/>
        </p:nvSpPr>
        <p:spPr>
          <a:xfrm>
            <a:off x="837724" y="296656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1. Create New Item</a:t>
            </a:r>
            <a:endParaRPr lang="en-US" sz="2200" dirty="0"/>
          </a:p>
        </p:txBody>
      </p:sp>
      <p:sp>
        <p:nvSpPr>
          <p:cNvPr id="7" name="Text 5"/>
          <p:cNvSpPr/>
          <p:nvPr/>
        </p:nvSpPr>
        <p:spPr>
          <a:xfrm>
            <a:off x="837724" y="3462099"/>
            <a:ext cx="6357818"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From the Jenkins dashboard, click "New Item" and select "Freestyle project."</a:t>
            </a:r>
            <a:endParaRPr lang="en-US" sz="1850" dirty="0"/>
          </a:p>
        </p:txBody>
      </p:sp>
      <p:sp>
        <p:nvSpPr>
          <p:cNvPr id="8" name="Text 6"/>
          <p:cNvSpPr/>
          <p:nvPr/>
        </p:nvSpPr>
        <p:spPr>
          <a:xfrm>
            <a:off x="7434858" y="2409587"/>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Nunito Light" pitchFamily="34" charset="0"/>
                <a:ea typeface="Nunito Light" pitchFamily="34" charset="-122"/>
                <a:cs typeface="Nunito Light" pitchFamily="34" charset="-120"/>
              </a:rPr>
              <a:t>02</a:t>
            </a:r>
            <a:endParaRPr lang="en-US" sz="1850" dirty="0"/>
          </a:p>
        </p:txBody>
      </p:sp>
      <p:sp>
        <p:nvSpPr>
          <p:cNvPr id="9" name="Shape 7"/>
          <p:cNvSpPr/>
          <p:nvPr/>
        </p:nvSpPr>
        <p:spPr>
          <a:xfrm>
            <a:off x="7434858" y="2785943"/>
            <a:ext cx="6357818" cy="30480"/>
          </a:xfrm>
          <a:prstGeom prst="rect">
            <a:avLst/>
          </a:prstGeom>
          <a:solidFill>
            <a:srgbClr val="018CE1"/>
          </a:solidFill>
          <a:ln/>
        </p:spPr>
        <p:txBody>
          <a:bodyPr/>
          <a:lstStyle/>
          <a:p>
            <a:endParaRPr lang="en-IN"/>
          </a:p>
        </p:txBody>
      </p:sp>
      <p:sp>
        <p:nvSpPr>
          <p:cNvPr id="10" name="Text 8"/>
          <p:cNvSpPr/>
          <p:nvPr/>
        </p:nvSpPr>
        <p:spPr>
          <a:xfrm>
            <a:off x="7434858" y="296656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2. Link GitHub Repo</a:t>
            </a:r>
            <a:endParaRPr lang="en-US" sz="2200" dirty="0"/>
          </a:p>
        </p:txBody>
      </p:sp>
      <p:sp>
        <p:nvSpPr>
          <p:cNvPr id="11" name="Text 9"/>
          <p:cNvSpPr/>
          <p:nvPr/>
        </p:nvSpPr>
        <p:spPr>
          <a:xfrm>
            <a:off x="7434858" y="3462099"/>
            <a:ext cx="6357818"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In the job configuration, under "Source Code Management," select Git and enter your GitHub repository URL.</a:t>
            </a:r>
            <a:endParaRPr lang="en-US" sz="1850" dirty="0"/>
          </a:p>
        </p:txBody>
      </p:sp>
      <p:sp>
        <p:nvSpPr>
          <p:cNvPr id="12" name="Text 10"/>
          <p:cNvSpPr/>
          <p:nvPr/>
        </p:nvSpPr>
        <p:spPr>
          <a:xfrm>
            <a:off x="837724" y="4646890"/>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Nunito Light" pitchFamily="34" charset="0"/>
                <a:ea typeface="Nunito Light" pitchFamily="34" charset="-122"/>
                <a:cs typeface="Nunito Light" pitchFamily="34" charset="-120"/>
              </a:rPr>
              <a:t>03</a:t>
            </a:r>
            <a:endParaRPr lang="en-US" sz="1850" dirty="0"/>
          </a:p>
        </p:txBody>
      </p:sp>
      <p:sp>
        <p:nvSpPr>
          <p:cNvPr id="13" name="Shape 11"/>
          <p:cNvSpPr/>
          <p:nvPr/>
        </p:nvSpPr>
        <p:spPr>
          <a:xfrm>
            <a:off x="837724" y="5023247"/>
            <a:ext cx="6357818" cy="30480"/>
          </a:xfrm>
          <a:prstGeom prst="rect">
            <a:avLst/>
          </a:prstGeom>
          <a:solidFill>
            <a:srgbClr val="DA33BF"/>
          </a:solidFill>
          <a:ln/>
        </p:spPr>
        <p:txBody>
          <a:bodyPr/>
          <a:lstStyle/>
          <a:p>
            <a:endParaRPr lang="en-IN"/>
          </a:p>
        </p:txBody>
      </p:sp>
      <p:sp>
        <p:nvSpPr>
          <p:cNvPr id="14" name="Text 12"/>
          <p:cNvSpPr/>
          <p:nvPr/>
        </p:nvSpPr>
        <p:spPr>
          <a:xfrm>
            <a:off x="837724" y="520386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3. Add Build Step</a:t>
            </a:r>
            <a:endParaRPr lang="en-US" sz="2200" dirty="0"/>
          </a:p>
        </p:txBody>
      </p:sp>
      <p:sp>
        <p:nvSpPr>
          <p:cNvPr id="15" name="Text 13"/>
          <p:cNvSpPr/>
          <p:nvPr/>
        </p:nvSpPr>
        <p:spPr>
          <a:xfrm>
            <a:off x="837724" y="5699403"/>
            <a:ext cx="6357818" cy="77366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Under the "Build" section, add a build step "Execute shell" and type </a:t>
            </a:r>
            <a:r>
              <a:rPr lang="en-US" sz="1850" dirty="0">
                <a:solidFill>
                  <a:srgbClr val="00002E"/>
                </a:solidFill>
                <a:highlight>
                  <a:srgbClr val="E6E6F2"/>
                </a:highlight>
                <a:latin typeface="Consolas" pitchFamily="34" charset="0"/>
                <a:ea typeface="Consolas" pitchFamily="34" charset="-122"/>
                <a:cs typeface="Consolas" pitchFamily="34" charset="-120"/>
              </a:rPr>
              <a:t>echo "Hello Jenkins!"</a:t>
            </a:r>
            <a:r>
              <a:rPr lang="en-US" sz="1850" dirty="0">
                <a:solidFill>
                  <a:srgbClr val="00002E"/>
                </a:solidFill>
                <a:latin typeface="PT Sans" pitchFamily="34" charset="0"/>
                <a:ea typeface="PT Sans" pitchFamily="34" charset="-122"/>
                <a:cs typeface="PT Sans" pitchFamily="34" charset="-120"/>
              </a:rPr>
              <a:t>.</a:t>
            </a:r>
            <a:endParaRPr lang="en-US" sz="1850" dirty="0"/>
          </a:p>
        </p:txBody>
      </p:sp>
      <p:sp>
        <p:nvSpPr>
          <p:cNvPr id="16" name="Text 14"/>
          <p:cNvSpPr/>
          <p:nvPr/>
        </p:nvSpPr>
        <p:spPr>
          <a:xfrm>
            <a:off x="7434858" y="4646890"/>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Nunito Light" pitchFamily="34" charset="0"/>
                <a:ea typeface="Nunito Light" pitchFamily="34" charset="-122"/>
                <a:cs typeface="Nunito Light" pitchFamily="34" charset="-120"/>
              </a:rPr>
              <a:t>04</a:t>
            </a:r>
            <a:endParaRPr lang="en-US" sz="1850" dirty="0"/>
          </a:p>
        </p:txBody>
      </p:sp>
      <p:sp>
        <p:nvSpPr>
          <p:cNvPr id="17" name="Shape 15"/>
          <p:cNvSpPr/>
          <p:nvPr/>
        </p:nvSpPr>
        <p:spPr>
          <a:xfrm>
            <a:off x="7434858" y="5023247"/>
            <a:ext cx="6357818" cy="30480"/>
          </a:xfrm>
          <a:prstGeom prst="rect">
            <a:avLst/>
          </a:prstGeom>
          <a:solidFill>
            <a:srgbClr val="2D4DF2"/>
          </a:solidFill>
          <a:ln/>
        </p:spPr>
        <p:txBody>
          <a:bodyPr/>
          <a:lstStyle/>
          <a:p>
            <a:endParaRPr lang="en-IN"/>
          </a:p>
        </p:txBody>
      </p:sp>
      <p:sp>
        <p:nvSpPr>
          <p:cNvPr id="18" name="Text 16"/>
          <p:cNvSpPr/>
          <p:nvPr/>
        </p:nvSpPr>
        <p:spPr>
          <a:xfrm>
            <a:off x="7434858" y="520386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4. Build &amp; Verify</a:t>
            </a:r>
            <a:endParaRPr lang="en-US" sz="2200" dirty="0"/>
          </a:p>
        </p:txBody>
      </p:sp>
      <p:sp>
        <p:nvSpPr>
          <p:cNvPr id="19" name="Text 17"/>
          <p:cNvSpPr/>
          <p:nvPr/>
        </p:nvSpPr>
        <p:spPr>
          <a:xfrm>
            <a:off x="7434858" y="5699403"/>
            <a:ext cx="6357818"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Save the job, then click "Build Now." Check the "Console Output" to see your message.</a:t>
            </a:r>
            <a:endParaRPr lang="en-US" sz="1850" dirty="0"/>
          </a:p>
        </p:txBody>
      </p:sp>
      <p:sp>
        <p:nvSpPr>
          <p:cNvPr id="20" name="Text 18"/>
          <p:cNvSpPr/>
          <p:nvPr/>
        </p:nvSpPr>
        <p:spPr>
          <a:xfrm>
            <a:off x="837724" y="6921698"/>
            <a:ext cx="12954952" cy="38302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Don't forget to install </a:t>
            </a:r>
            <a:r>
              <a:rPr lang="en-US" sz="1850" b="1" dirty="0">
                <a:solidFill>
                  <a:srgbClr val="DA33BF"/>
                </a:solidFill>
                <a:latin typeface="PT Sans" pitchFamily="34" charset="0"/>
                <a:ea typeface="PT Sans" pitchFamily="34" charset="-122"/>
                <a:cs typeface="PT Sans" pitchFamily="34" charset="-120"/>
              </a:rPr>
              <a:t>Blue Ocean</a:t>
            </a:r>
            <a:r>
              <a:rPr lang="en-US" sz="1850" dirty="0">
                <a:solidFill>
                  <a:srgbClr val="00002E"/>
                </a:solidFill>
                <a:latin typeface="PT Sans" pitchFamily="34" charset="0"/>
                <a:ea typeface="PT Sans" pitchFamily="34" charset="-122"/>
                <a:cs typeface="PT Sans" pitchFamily="34" charset="-120"/>
              </a:rPr>
              <a:t> for a more intuitive and visually appealing pipeline visualisation.</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1201</TotalTime>
  <Words>3406</Words>
  <Application>Microsoft Office PowerPoint</Application>
  <PresentationFormat>Custom</PresentationFormat>
  <Paragraphs>464</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Nunito Light</vt:lpstr>
      <vt:lpstr>Nunito Semi Bold</vt:lpstr>
      <vt:lpstr>Arial</vt:lpstr>
      <vt:lpstr>Consolas</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KubeCraft Technologies</cp:lastModifiedBy>
  <cp:revision>29</cp:revision>
  <dcterms:created xsi:type="dcterms:W3CDTF">2025-09-04T11:02:10Z</dcterms:created>
  <dcterms:modified xsi:type="dcterms:W3CDTF">2025-09-13T08:21:04Z</dcterms:modified>
</cp:coreProperties>
</file>